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Cheddar" charset="1" panose="00000000000000000000"/>
      <p:regular r:id="rId21"/>
    </p:embeddedFont>
    <p:embeddedFont>
      <p:font typeface="Arimo" charset="1" panose="020B0604020202020204"/>
      <p:regular r:id="rId22"/>
    </p:embeddedFont>
    <p:embeddedFont>
      <p:font typeface="Open Sans Bold" charset="1" panose="020B0806030504020204"/>
      <p:regular r:id="rId23"/>
    </p:embeddedFont>
    <p:embeddedFont>
      <p:font typeface="Arimo Bold" charset="1" panose="020B0704020202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Ee3SpnSKo.mp4" Type="http://schemas.openxmlformats.org/officeDocument/2006/relationships/video"/><Relationship Id="rId4" Target="../media/VAEe3SpnSKo.mp4" Type="http://schemas.microsoft.com/office/2007/relationships/media"/></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VAEcNj6S4qY.mp4" Type="http://schemas.openxmlformats.org/officeDocument/2006/relationships/video"/><Relationship Id="rId4" Target="../media/VAEcNj6S4qY.mp4" Type="http://schemas.microsoft.com/office/2007/relationships/media"/><Relationship Id="rId5" Target="../media/image10.png" Type="http://schemas.openxmlformats.org/officeDocument/2006/relationships/image"/><Relationship Id="rId6"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VAEiYgZOn6E.mp4" Type="http://schemas.openxmlformats.org/officeDocument/2006/relationships/video"/><Relationship Id="rId4" Target="../media/VAEiYgZOn6E.mp4" Type="http://schemas.microsoft.com/office/2007/relationships/media"/><Relationship Id="rId5" Target="../media/image21.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Ec9vKXQMg.mp4" Type="http://schemas.openxmlformats.org/officeDocument/2006/relationships/video"/><Relationship Id="rId4" Target="../media/VAEc9vKXQMg.mp4" Type="http://schemas.microsoft.com/office/2007/relationships/media"/></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728786"/>
            <a:ext cx="10111799" cy="803328"/>
            <a:chOff x="0" y="0"/>
            <a:chExt cx="3196243" cy="253924"/>
          </a:xfrm>
        </p:grpSpPr>
        <p:sp>
          <p:nvSpPr>
            <p:cNvPr name="Freeform 3" id="3"/>
            <p:cNvSpPr/>
            <p:nvPr/>
          </p:nvSpPr>
          <p:spPr>
            <a:xfrm flipH="false" flipV="false" rot="0">
              <a:off x="0" y="0"/>
              <a:ext cx="3196243" cy="253924"/>
            </a:xfrm>
            <a:custGeom>
              <a:avLst/>
              <a:gdLst/>
              <a:ahLst/>
              <a:cxnLst/>
              <a:rect r="r" b="b" t="t" l="l"/>
              <a:pathLst>
                <a:path h="253924" w="3196243">
                  <a:moveTo>
                    <a:pt x="71969" y="0"/>
                  </a:moveTo>
                  <a:lnTo>
                    <a:pt x="3124273" y="0"/>
                  </a:lnTo>
                  <a:cubicBezTo>
                    <a:pt x="3164021" y="0"/>
                    <a:pt x="3196243" y="32222"/>
                    <a:pt x="3196243" y="71969"/>
                  </a:cubicBezTo>
                  <a:lnTo>
                    <a:pt x="3196243" y="181955"/>
                  </a:lnTo>
                  <a:cubicBezTo>
                    <a:pt x="3196243" y="201042"/>
                    <a:pt x="3188660" y="219348"/>
                    <a:pt x="3175163" y="232845"/>
                  </a:cubicBezTo>
                  <a:cubicBezTo>
                    <a:pt x="3161666" y="246342"/>
                    <a:pt x="3143360" y="253924"/>
                    <a:pt x="3124273" y="253924"/>
                  </a:cubicBezTo>
                  <a:lnTo>
                    <a:pt x="71969" y="253924"/>
                  </a:lnTo>
                  <a:cubicBezTo>
                    <a:pt x="32222" y="253924"/>
                    <a:pt x="0" y="221702"/>
                    <a:pt x="0" y="181955"/>
                  </a:cubicBezTo>
                  <a:lnTo>
                    <a:pt x="0" y="71969"/>
                  </a:lnTo>
                  <a:cubicBezTo>
                    <a:pt x="0" y="32222"/>
                    <a:pt x="32222" y="0"/>
                    <a:pt x="71969"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38100"/>
              <a:ext cx="3196243" cy="292024"/>
            </a:xfrm>
            <a:prstGeom prst="rect">
              <a:avLst/>
            </a:prstGeom>
          </p:spPr>
          <p:txBody>
            <a:bodyPr anchor="ctr" rtlCol="false" tIns="50800" lIns="50800" bIns="50800" rIns="50800"/>
            <a:lstStyle/>
            <a:p>
              <a:pPr algn="l">
                <a:lnSpc>
                  <a:spcPts val="2659"/>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504" t="0" r="1504" b="4285"/>
          <a:stretch>
            <a:fillRect/>
          </a:stretch>
        </p:blipFill>
        <p:spPr>
          <a:xfrm flipH="false" flipV="false" rot="0">
            <a:off x="0" y="0"/>
            <a:ext cx="18288000" cy="10287000"/>
          </a:xfrm>
          <a:prstGeom prst="rect">
            <a:avLst/>
          </a:prstGeom>
        </p:spPr>
      </p:pic>
      <p:grpSp>
        <p:nvGrpSpPr>
          <p:cNvPr name="Group 6" id="6"/>
          <p:cNvGrpSpPr/>
          <p:nvPr/>
        </p:nvGrpSpPr>
        <p:grpSpPr>
          <a:xfrm rot="0">
            <a:off x="0" y="0"/>
            <a:ext cx="18288000" cy="10414136"/>
            <a:chOff x="0" y="0"/>
            <a:chExt cx="4816593" cy="2742818"/>
          </a:xfrm>
        </p:grpSpPr>
        <p:sp>
          <p:nvSpPr>
            <p:cNvPr name="Freeform 7" id="7"/>
            <p:cNvSpPr/>
            <p:nvPr/>
          </p:nvSpPr>
          <p:spPr>
            <a:xfrm flipH="false" flipV="false" rot="0">
              <a:off x="0" y="0"/>
              <a:ext cx="4816592" cy="2742818"/>
            </a:xfrm>
            <a:custGeom>
              <a:avLst/>
              <a:gdLst/>
              <a:ahLst/>
              <a:cxnLst/>
              <a:rect r="r" b="b" t="t" l="l"/>
              <a:pathLst>
                <a:path h="2742818" w="4816592">
                  <a:moveTo>
                    <a:pt x="0" y="0"/>
                  </a:moveTo>
                  <a:lnTo>
                    <a:pt x="4816592" y="0"/>
                  </a:lnTo>
                  <a:lnTo>
                    <a:pt x="4816592" y="2742818"/>
                  </a:lnTo>
                  <a:lnTo>
                    <a:pt x="0" y="2742818"/>
                  </a:lnTo>
                  <a:close/>
                </a:path>
              </a:pathLst>
            </a:custGeom>
            <a:gradFill rotWithShape="true">
              <a:gsLst>
                <a:gs pos="0">
                  <a:srgbClr val="000000">
                    <a:alpha val="63000"/>
                  </a:srgbClr>
                </a:gs>
                <a:gs pos="100000">
                  <a:srgbClr val="3533CD">
                    <a:alpha val="63000"/>
                  </a:srgbClr>
                </a:gs>
              </a:gsLst>
              <a:lin ang="0"/>
            </a:gradFill>
          </p:spPr>
        </p:sp>
        <p:sp>
          <p:nvSpPr>
            <p:cNvPr name="TextBox 8" id="8"/>
            <p:cNvSpPr txBox="true"/>
            <p:nvPr/>
          </p:nvSpPr>
          <p:spPr>
            <a:xfrm>
              <a:off x="0" y="-38100"/>
              <a:ext cx="4816593" cy="278091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49453" y="1290516"/>
            <a:ext cx="12626652" cy="3718299"/>
          </a:xfrm>
          <a:prstGeom prst="rect">
            <a:avLst/>
          </a:prstGeom>
        </p:spPr>
        <p:txBody>
          <a:bodyPr anchor="t" rtlCol="false" tIns="0" lIns="0" bIns="0" rIns="0">
            <a:spAutoFit/>
          </a:bodyPr>
          <a:lstStyle/>
          <a:p>
            <a:pPr algn="l" marL="0" indent="0" lvl="0">
              <a:lnSpc>
                <a:spcPts val="6889"/>
              </a:lnSpc>
            </a:pPr>
            <a:r>
              <a:rPr lang="en-US" sz="8011" spc="296">
                <a:solidFill>
                  <a:srgbClr val="FFFFFF"/>
                </a:solidFill>
                <a:latin typeface="Cheddar"/>
                <a:ea typeface="Cheddar"/>
                <a:cs typeface="Cheddar"/>
                <a:sym typeface="Cheddar"/>
              </a:rPr>
              <a:t>MONITORING PROFESSIONNEL D'APPLICATIONS WEB </a:t>
            </a:r>
            <a:r>
              <a:rPr lang="en-US" sz="8011" spc="296">
                <a:solidFill>
                  <a:srgbClr val="FFFFFF"/>
                </a:solidFill>
                <a:latin typeface="Cheddar"/>
                <a:ea typeface="Cheddar"/>
                <a:cs typeface="Cheddar"/>
                <a:sym typeface="Cheddar"/>
              </a:rPr>
              <a:t>Prom</a:t>
            </a:r>
            <a:r>
              <a:rPr lang="en-US" sz="8011" spc="296">
                <a:solidFill>
                  <a:srgbClr val="FFFFFF"/>
                </a:solidFill>
                <a:latin typeface="Cheddar"/>
                <a:ea typeface="Cheddar"/>
                <a:cs typeface="Cheddar"/>
                <a:sym typeface="Cheddar"/>
              </a:rPr>
              <a:t>ETHEUS + GRAFANA + FLASK + DOCKER</a:t>
            </a:r>
          </a:p>
        </p:txBody>
      </p:sp>
      <p:sp>
        <p:nvSpPr>
          <p:cNvPr name="TextBox 10" id="10"/>
          <p:cNvSpPr txBox="true"/>
          <p:nvPr/>
        </p:nvSpPr>
        <p:spPr>
          <a:xfrm rot="0">
            <a:off x="1472163" y="5903006"/>
            <a:ext cx="9062581" cy="483463"/>
          </a:xfrm>
          <a:prstGeom prst="rect">
            <a:avLst/>
          </a:prstGeom>
        </p:spPr>
        <p:txBody>
          <a:bodyPr anchor="t" rtlCol="false" tIns="0" lIns="0" bIns="0" rIns="0">
            <a:spAutoFit/>
          </a:bodyPr>
          <a:lstStyle/>
          <a:p>
            <a:pPr algn="ctr" marL="0" indent="0" lvl="0">
              <a:lnSpc>
                <a:spcPts val="3581"/>
              </a:lnSpc>
            </a:pPr>
            <a:r>
              <a:rPr lang="en-US" sz="3379" spc="125">
                <a:solidFill>
                  <a:srgbClr val="FFFFFF"/>
                </a:solidFill>
                <a:latin typeface="Arimo"/>
                <a:ea typeface="Arimo"/>
                <a:cs typeface="Arimo"/>
                <a:sym typeface="Arimo"/>
              </a:rPr>
              <a:t>Présenté par Ali Dabo et Coulibaly N’gana</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3768939"/>
            <a:ext cx="18288000" cy="8229600"/>
          </a:xfrm>
          <a:custGeom>
            <a:avLst/>
            <a:gdLst/>
            <a:ahLst/>
            <a:cxnLst/>
            <a:rect r="r" b="b" t="t" l="l"/>
            <a:pathLst>
              <a:path h="8229600" w="18288000">
                <a:moveTo>
                  <a:pt x="0" y="0"/>
                </a:moveTo>
                <a:lnTo>
                  <a:pt x="18288000" y="0"/>
                </a:lnTo>
                <a:lnTo>
                  <a:pt x="18288000" y="8229600"/>
                </a:lnTo>
                <a:lnTo>
                  <a:pt x="0" y="8229600"/>
                </a:lnTo>
                <a:lnTo>
                  <a:pt x="0" y="0"/>
                </a:lnTo>
                <a:close/>
              </a:path>
            </a:pathLst>
          </a:custGeom>
          <a:blipFill>
            <a:blip r:embed="rId2"/>
            <a:stretch>
              <a:fillRect l="0" t="0" r="0" b="-25000"/>
            </a:stretch>
          </a:blipFill>
        </p:spPr>
      </p:sp>
      <p:sp>
        <p:nvSpPr>
          <p:cNvPr name="TextBox 3" id="3"/>
          <p:cNvSpPr txBox="true"/>
          <p:nvPr/>
        </p:nvSpPr>
        <p:spPr>
          <a:xfrm rot="0">
            <a:off x="7358715" y="4413036"/>
            <a:ext cx="3570569" cy="1277493"/>
          </a:xfrm>
          <a:prstGeom prst="rect">
            <a:avLst/>
          </a:prstGeom>
        </p:spPr>
        <p:txBody>
          <a:bodyPr anchor="t" rtlCol="false" tIns="0" lIns="0" bIns="0" rIns="0">
            <a:spAutoFit/>
          </a:bodyPr>
          <a:lstStyle/>
          <a:p>
            <a:pPr algn="l" marL="0" indent="0" lvl="0">
              <a:lnSpc>
                <a:spcPts val="8586"/>
              </a:lnSpc>
            </a:pPr>
            <a:r>
              <a:rPr lang="en-US" sz="8100" spc="299">
                <a:solidFill>
                  <a:srgbClr val="FFFFFF"/>
                </a:solidFill>
                <a:latin typeface="Cheddar"/>
                <a:ea typeface="Cheddar"/>
                <a:cs typeface="Cheddar"/>
                <a:sym typeface="Cheddar"/>
              </a:rPr>
              <a:t>Grafana</a:t>
            </a:r>
          </a:p>
        </p:txBody>
      </p:sp>
      <p:sp>
        <p:nvSpPr>
          <p:cNvPr name="TextBox 4" id="4"/>
          <p:cNvSpPr txBox="true"/>
          <p:nvPr/>
        </p:nvSpPr>
        <p:spPr>
          <a:xfrm rot="0">
            <a:off x="1028700" y="5837472"/>
            <a:ext cx="7002681" cy="3776980"/>
          </a:xfrm>
          <a:prstGeom prst="rect">
            <a:avLst/>
          </a:prstGeom>
        </p:spPr>
        <p:txBody>
          <a:bodyPr anchor="t" rtlCol="false" tIns="0" lIns="0" bIns="0" rIns="0">
            <a:spAutoFit/>
          </a:bodyPr>
          <a:lstStyle/>
          <a:p>
            <a:pPr algn="l">
              <a:lnSpc>
                <a:spcPts val="3710"/>
              </a:lnSpc>
            </a:pPr>
            <a:r>
              <a:rPr lang="en-US" sz="3500" spc="129">
                <a:solidFill>
                  <a:srgbClr val="FFFFFF"/>
                </a:solidFill>
                <a:latin typeface="Arimo"/>
                <a:ea typeface="Arimo"/>
                <a:cs typeface="Arimo"/>
                <a:sym typeface="Arimo"/>
              </a:rPr>
              <a:t>La configuration de dashboards peut être longue</a:t>
            </a:r>
          </a:p>
          <a:p>
            <a:pPr algn="l">
              <a:lnSpc>
                <a:spcPts val="3710"/>
              </a:lnSpc>
            </a:pPr>
            <a:r>
              <a:rPr lang="en-US" sz="3500" spc="129">
                <a:solidFill>
                  <a:srgbClr val="FFFFFF"/>
                </a:solidFill>
                <a:latin typeface="Arimo"/>
                <a:ea typeface="Arimo"/>
                <a:cs typeface="Arimo"/>
                <a:sym typeface="Arimo"/>
              </a:rPr>
              <a:t>Nécessite parfois un peu de pratique pour faire des visualisations avancées</a:t>
            </a:r>
          </a:p>
          <a:p>
            <a:pPr algn="l">
              <a:lnSpc>
                <a:spcPts val="3710"/>
              </a:lnSpc>
              <a:spcBef>
                <a:spcPct val="0"/>
              </a:spcBef>
            </a:pPr>
            <a:r>
              <a:rPr lang="en-US" sz="3500" spc="129">
                <a:solidFill>
                  <a:srgbClr val="FFFFFF"/>
                </a:solidFill>
                <a:latin typeface="Arimo"/>
                <a:ea typeface="Arimo"/>
                <a:cs typeface="Arimo"/>
                <a:sym typeface="Arimo"/>
              </a:rPr>
              <a:t>Pas de collecte de données en soi (il faut lui connecter une source comme Prometheus)</a:t>
            </a:r>
          </a:p>
        </p:txBody>
      </p:sp>
      <p:sp>
        <p:nvSpPr>
          <p:cNvPr name="TextBox 5" id="5"/>
          <p:cNvSpPr txBox="true"/>
          <p:nvPr/>
        </p:nvSpPr>
        <p:spPr>
          <a:xfrm rot="0">
            <a:off x="2091793" y="5208766"/>
            <a:ext cx="3010175" cy="589785"/>
          </a:xfrm>
          <a:prstGeom prst="rect">
            <a:avLst/>
          </a:prstGeom>
        </p:spPr>
        <p:txBody>
          <a:bodyPr anchor="t" rtlCol="false" tIns="0" lIns="0" bIns="0" rIns="0">
            <a:spAutoFit/>
          </a:bodyPr>
          <a:lstStyle/>
          <a:p>
            <a:pPr algn="l" marL="0" indent="0" lvl="0">
              <a:lnSpc>
                <a:spcPts val="3929"/>
              </a:lnSpc>
            </a:pPr>
            <a:r>
              <a:rPr lang="en-US" sz="3706" spc="137">
                <a:solidFill>
                  <a:srgbClr val="FFFFFF"/>
                </a:solidFill>
                <a:latin typeface="Cheddar"/>
                <a:ea typeface="Cheddar"/>
                <a:cs typeface="Cheddar"/>
                <a:sym typeface="Cheddar"/>
              </a:rPr>
              <a:t>INCONVÉNIENTS</a:t>
            </a:r>
          </a:p>
        </p:txBody>
      </p:sp>
      <p:sp>
        <p:nvSpPr>
          <p:cNvPr name="TextBox 6" id="6"/>
          <p:cNvSpPr txBox="true"/>
          <p:nvPr/>
        </p:nvSpPr>
        <p:spPr>
          <a:xfrm rot="0">
            <a:off x="12697189" y="5226995"/>
            <a:ext cx="3010175" cy="591428"/>
          </a:xfrm>
          <a:prstGeom prst="rect">
            <a:avLst/>
          </a:prstGeom>
        </p:spPr>
        <p:txBody>
          <a:bodyPr anchor="t" rtlCol="false" tIns="0" lIns="0" bIns="0" rIns="0">
            <a:spAutoFit/>
          </a:bodyPr>
          <a:lstStyle/>
          <a:p>
            <a:pPr algn="l" marL="0" indent="0" lvl="0">
              <a:lnSpc>
                <a:spcPts val="3929"/>
              </a:lnSpc>
            </a:pPr>
            <a:r>
              <a:rPr lang="en-US" sz="3706" spc="137">
                <a:solidFill>
                  <a:srgbClr val="FFFFFF"/>
                </a:solidFill>
                <a:latin typeface="Cheddar"/>
                <a:ea typeface="Cheddar"/>
                <a:cs typeface="Cheddar"/>
                <a:sym typeface="Cheddar"/>
              </a:rPr>
              <a:t>Avantages</a:t>
            </a:r>
          </a:p>
        </p:txBody>
      </p:sp>
      <p:sp>
        <p:nvSpPr>
          <p:cNvPr name="TextBox 7" id="7"/>
          <p:cNvSpPr txBox="true"/>
          <p:nvPr/>
        </p:nvSpPr>
        <p:spPr>
          <a:xfrm rot="0">
            <a:off x="10552489" y="5948045"/>
            <a:ext cx="7002681" cy="3310255"/>
          </a:xfrm>
          <a:prstGeom prst="rect">
            <a:avLst/>
          </a:prstGeom>
        </p:spPr>
        <p:txBody>
          <a:bodyPr anchor="t" rtlCol="false" tIns="0" lIns="0" bIns="0" rIns="0">
            <a:spAutoFit/>
          </a:bodyPr>
          <a:lstStyle/>
          <a:p>
            <a:pPr algn="l">
              <a:lnSpc>
                <a:spcPts val="3710"/>
              </a:lnSpc>
            </a:pPr>
            <a:r>
              <a:rPr lang="en-US" sz="3500" spc="129">
                <a:solidFill>
                  <a:srgbClr val="FFFFFF"/>
                </a:solidFill>
                <a:latin typeface="Arimo"/>
                <a:ea typeface="Arimo"/>
                <a:cs typeface="Arimo"/>
                <a:sym typeface="Arimo"/>
              </a:rPr>
              <a:t>Super flexible et visuel</a:t>
            </a:r>
          </a:p>
          <a:p>
            <a:pPr algn="l">
              <a:lnSpc>
                <a:spcPts val="3710"/>
              </a:lnSpc>
            </a:pPr>
            <a:r>
              <a:rPr lang="en-US" sz="3500" spc="129">
                <a:solidFill>
                  <a:srgbClr val="FFFFFF"/>
                </a:solidFill>
                <a:latin typeface="Arimo"/>
                <a:ea typeface="Arimo"/>
                <a:cs typeface="Arimo"/>
                <a:sym typeface="Arimo"/>
              </a:rPr>
              <a:t>De nombreux plugins</a:t>
            </a:r>
          </a:p>
          <a:p>
            <a:pPr algn="l">
              <a:lnSpc>
                <a:spcPts val="3710"/>
              </a:lnSpc>
            </a:pPr>
            <a:r>
              <a:rPr lang="en-US" sz="3500" spc="129">
                <a:solidFill>
                  <a:srgbClr val="FFFFFF"/>
                </a:solidFill>
                <a:latin typeface="Arimo"/>
                <a:ea typeface="Arimo"/>
                <a:cs typeface="Arimo"/>
                <a:sym typeface="Arimo"/>
              </a:rPr>
              <a:t>S’intègre avec presque toutes les bases de données de séries temporelles</a:t>
            </a:r>
          </a:p>
          <a:p>
            <a:pPr algn="l">
              <a:lnSpc>
                <a:spcPts val="3710"/>
              </a:lnSpc>
              <a:spcBef>
                <a:spcPct val="0"/>
              </a:spcBef>
            </a:pPr>
            <a:r>
              <a:rPr lang="en-US" sz="3500" spc="129">
                <a:solidFill>
                  <a:srgbClr val="FFFFFF"/>
                </a:solidFill>
                <a:latin typeface="Arimo"/>
                <a:ea typeface="Arimo"/>
                <a:cs typeface="Arimo"/>
                <a:sym typeface="Arimo"/>
              </a:rPr>
              <a:t>Ouvert et gratuit (avec options payantes en entreprise)</a:t>
            </a:r>
          </a:p>
        </p:txBody>
      </p:sp>
      <p:sp>
        <p:nvSpPr>
          <p:cNvPr name="Freeform 8" id="8"/>
          <p:cNvSpPr/>
          <p:nvPr/>
        </p:nvSpPr>
        <p:spPr>
          <a:xfrm flipH="false" flipV="false" rot="0">
            <a:off x="0" y="9614452"/>
            <a:ext cx="2681705" cy="722308"/>
          </a:xfrm>
          <a:custGeom>
            <a:avLst/>
            <a:gdLst/>
            <a:ahLst/>
            <a:cxnLst/>
            <a:rect r="r" b="b" t="t" l="l"/>
            <a:pathLst>
              <a:path h="722308" w="2681705">
                <a:moveTo>
                  <a:pt x="0" y="0"/>
                </a:moveTo>
                <a:lnTo>
                  <a:pt x="2681705" y="0"/>
                </a:lnTo>
                <a:lnTo>
                  <a:pt x="2681705" y="722309"/>
                </a:lnTo>
                <a:lnTo>
                  <a:pt x="0" y="7223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60009" y="9849321"/>
            <a:ext cx="179639" cy="487440"/>
          </a:xfrm>
          <a:prstGeom prst="rect">
            <a:avLst/>
          </a:prstGeom>
        </p:spPr>
        <p:txBody>
          <a:bodyPr anchor="t" rtlCol="false" tIns="0" lIns="0" bIns="0" rIns="0">
            <a:spAutoFit/>
          </a:bodyPr>
          <a:lstStyle/>
          <a:p>
            <a:pPr algn="ctr" marL="0" indent="0" lvl="0">
              <a:lnSpc>
                <a:spcPts val="3266"/>
              </a:lnSpc>
            </a:pPr>
            <a:r>
              <a:rPr lang="en-US" sz="3081" spc="114">
                <a:solidFill>
                  <a:srgbClr val="FFFFFF"/>
                </a:solidFill>
                <a:latin typeface="Cheddar"/>
                <a:ea typeface="Cheddar"/>
                <a:cs typeface="Cheddar"/>
                <a:sym typeface="Cheddar"/>
              </a:rPr>
              <a:t>8</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64094" y="2200999"/>
            <a:ext cx="852942" cy="852942"/>
            <a:chOff x="0" y="0"/>
            <a:chExt cx="1137256" cy="1137256"/>
          </a:xfrm>
        </p:grpSpPr>
        <p:grpSp>
          <p:nvGrpSpPr>
            <p:cNvPr name="Group 3" id="3"/>
            <p:cNvGrpSpPr/>
            <p:nvPr/>
          </p:nvGrpSpPr>
          <p:grpSpPr>
            <a:xfrm rot="-10800000">
              <a:off x="0" y="0"/>
              <a:ext cx="1137256" cy="113725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5" id="5"/>
            <p:cNvGrpSpPr/>
            <p:nvPr/>
          </p:nvGrpSpPr>
          <p:grpSpPr>
            <a:xfrm rot="-10800000">
              <a:off x="417431" y="417431"/>
              <a:ext cx="302394" cy="30239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20052"/>
              </a:solidFill>
            </p:spPr>
          </p:sp>
        </p:grpSp>
      </p:grpSp>
      <p:grpSp>
        <p:nvGrpSpPr>
          <p:cNvPr name="Group 7" id="7"/>
          <p:cNvGrpSpPr/>
          <p:nvPr/>
        </p:nvGrpSpPr>
        <p:grpSpPr>
          <a:xfrm rot="0">
            <a:off x="464094" y="4488375"/>
            <a:ext cx="852942" cy="852942"/>
            <a:chOff x="0" y="0"/>
            <a:chExt cx="1137256" cy="1137256"/>
          </a:xfrm>
        </p:grpSpPr>
        <p:grpSp>
          <p:nvGrpSpPr>
            <p:cNvPr name="Group 8" id="8"/>
            <p:cNvGrpSpPr/>
            <p:nvPr/>
          </p:nvGrpSpPr>
          <p:grpSpPr>
            <a:xfrm rot="-10800000">
              <a:off x="0" y="0"/>
              <a:ext cx="1137256" cy="113725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0" id="10"/>
            <p:cNvGrpSpPr/>
            <p:nvPr/>
          </p:nvGrpSpPr>
          <p:grpSpPr>
            <a:xfrm rot="-10800000">
              <a:off x="417431" y="417431"/>
              <a:ext cx="302394" cy="30239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20052"/>
              </a:solidFill>
            </p:spPr>
          </p:sp>
        </p:grpSp>
      </p:grpSp>
      <p:grpSp>
        <p:nvGrpSpPr>
          <p:cNvPr name="Group 12" id="12"/>
          <p:cNvGrpSpPr/>
          <p:nvPr/>
        </p:nvGrpSpPr>
        <p:grpSpPr>
          <a:xfrm rot="0">
            <a:off x="9222831" y="0"/>
            <a:ext cx="9144000" cy="10287000"/>
            <a:chOff x="0" y="0"/>
            <a:chExt cx="12192000" cy="13716000"/>
          </a:xfrm>
        </p:grpSpPr>
        <p:pic>
          <p:nvPicPr>
            <p:cNvPr name="Picture 13" id="13"/>
            <p:cNvPicPr>
              <a:picLocks noChangeAspect="true"/>
            </p:cNvPicPr>
            <p:nvPr/>
          </p:nvPicPr>
          <p:blipFill>
            <a:blip r:embed="rId2"/>
            <a:srcRect l="13795" t="0" r="26870" b="0"/>
            <a:stretch>
              <a:fillRect/>
            </a:stretch>
          </p:blipFill>
          <p:spPr>
            <a:xfrm flipH="false" flipV="false">
              <a:off x="0" y="0"/>
              <a:ext cx="12192000" cy="13716000"/>
            </a:xfrm>
            <a:prstGeom prst="rect">
              <a:avLst/>
            </a:prstGeom>
          </p:spPr>
        </p:pic>
      </p:grpSp>
      <p:grpSp>
        <p:nvGrpSpPr>
          <p:cNvPr name="Group 14" id="14"/>
          <p:cNvGrpSpPr/>
          <p:nvPr/>
        </p:nvGrpSpPr>
        <p:grpSpPr>
          <a:xfrm rot="0">
            <a:off x="9222831" y="0"/>
            <a:ext cx="9065169" cy="10414136"/>
            <a:chOff x="0" y="0"/>
            <a:chExt cx="2387534" cy="2742818"/>
          </a:xfrm>
        </p:grpSpPr>
        <p:sp>
          <p:nvSpPr>
            <p:cNvPr name="Freeform 15" id="15"/>
            <p:cNvSpPr/>
            <p:nvPr/>
          </p:nvSpPr>
          <p:spPr>
            <a:xfrm flipH="false" flipV="false" rot="0">
              <a:off x="0" y="0"/>
              <a:ext cx="2387534" cy="2742818"/>
            </a:xfrm>
            <a:custGeom>
              <a:avLst/>
              <a:gdLst/>
              <a:ahLst/>
              <a:cxnLst/>
              <a:rect r="r" b="b" t="t" l="l"/>
              <a:pathLst>
                <a:path h="2742818" w="2387534">
                  <a:moveTo>
                    <a:pt x="0" y="0"/>
                  </a:moveTo>
                  <a:lnTo>
                    <a:pt x="2387534" y="0"/>
                  </a:lnTo>
                  <a:lnTo>
                    <a:pt x="2387534" y="2742818"/>
                  </a:lnTo>
                  <a:lnTo>
                    <a:pt x="0" y="2742818"/>
                  </a:lnTo>
                  <a:close/>
                </a:path>
              </a:pathLst>
            </a:custGeom>
            <a:solidFill>
              <a:srgbClr val="020052">
                <a:alpha val="62745"/>
              </a:srgbClr>
            </a:solidFill>
          </p:spPr>
        </p:sp>
        <p:sp>
          <p:nvSpPr>
            <p:cNvPr name="TextBox 16" id="16"/>
            <p:cNvSpPr txBox="true"/>
            <p:nvPr/>
          </p:nvSpPr>
          <p:spPr>
            <a:xfrm>
              <a:off x="0" y="-38100"/>
              <a:ext cx="2387534" cy="2780918"/>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510017" y="3222376"/>
            <a:ext cx="7060223" cy="3883660"/>
          </a:xfrm>
          <a:prstGeom prst="rect">
            <a:avLst/>
          </a:prstGeom>
        </p:spPr>
        <p:txBody>
          <a:bodyPr anchor="t" rtlCol="false" tIns="0" lIns="0" bIns="0" rIns="0">
            <a:spAutoFit/>
          </a:bodyPr>
          <a:lstStyle/>
          <a:p>
            <a:pPr algn="l" marL="0" indent="0" lvl="0">
              <a:lnSpc>
                <a:spcPts val="9679"/>
              </a:lnSpc>
            </a:pPr>
            <a:r>
              <a:rPr lang="en-US" sz="8799" spc="325">
                <a:solidFill>
                  <a:srgbClr val="FFFFFF"/>
                </a:solidFill>
                <a:latin typeface="Cheddar"/>
                <a:ea typeface="Cheddar"/>
                <a:cs typeface="Cheddar"/>
                <a:sym typeface="Cheddar"/>
              </a:rPr>
              <a:t>POURQUOI LES UTILISER ENSEMBLE</a:t>
            </a:r>
          </a:p>
        </p:txBody>
      </p:sp>
      <p:sp>
        <p:nvSpPr>
          <p:cNvPr name="TextBox 18" id="18"/>
          <p:cNvSpPr txBox="true"/>
          <p:nvPr/>
        </p:nvSpPr>
        <p:spPr>
          <a:xfrm rot="0">
            <a:off x="1688585" y="2096224"/>
            <a:ext cx="6991322" cy="1603621"/>
          </a:xfrm>
          <a:prstGeom prst="rect">
            <a:avLst/>
          </a:prstGeom>
        </p:spPr>
        <p:txBody>
          <a:bodyPr anchor="t" rtlCol="false" tIns="0" lIns="0" bIns="0" rIns="0">
            <a:spAutoFit/>
          </a:bodyPr>
          <a:lstStyle/>
          <a:p>
            <a:pPr algn="l" marL="0" indent="0" lvl="0">
              <a:lnSpc>
                <a:spcPts val="6366"/>
              </a:lnSpc>
            </a:pPr>
            <a:r>
              <a:rPr lang="en-US" b="true" sz="4547" spc="168">
                <a:solidFill>
                  <a:srgbClr val="FFFFFF"/>
                </a:solidFill>
                <a:latin typeface="Arimo Bold"/>
                <a:ea typeface="Arimo Bold"/>
                <a:cs typeface="Arimo Bold"/>
                <a:sym typeface="Arimo Bold"/>
              </a:rPr>
              <a:t>Prom</a:t>
            </a:r>
            <a:r>
              <a:rPr lang="en-US" b="true" sz="4547" spc="168">
                <a:solidFill>
                  <a:srgbClr val="FFFFFF"/>
                </a:solidFill>
                <a:latin typeface="Arimo Bold"/>
                <a:ea typeface="Arimo Bold"/>
                <a:cs typeface="Arimo Bold"/>
                <a:sym typeface="Arimo Bold"/>
              </a:rPr>
              <a:t>etheus collecte les données</a:t>
            </a:r>
          </a:p>
        </p:txBody>
      </p:sp>
      <p:sp>
        <p:nvSpPr>
          <p:cNvPr name="TextBox 19" id="19"/>
          <p:cNvSpPr txBox="true"/>
          <p:nvPr/>
        </p:nvSpPr>
        <p:spPr>
          <a:xfrm rot="0">
            <a:off x="1688585" y="4383600"/>
            <a:ext cx="6044728" cy="3217965"/>
          </a:xfrm>
          <a:prstGeom prst="rect">
            <a:avLst/>
          </a:prstGeom>
        </p:spPr>
        <p:txBody>
          <a:bodyPr anchor="t" rtlCol="false" tIns="0" lIns="0" bIns="0" rIns="0">
            <a:spAutoFit/>
          </a:bodyPr>
          <a:lstStyle/>
          <a:p>
            <a:pPr algn="l" marL="0" indent="0" lvl="0">
              <a:lnSpc>
                <a:spcPts val="6366"/>
              </a:lnSpc>
            </a:pPr>
            <a:r>
              <a:rPr lang="en-US" b="true" sz="4547" spc="168">
                <a:solidFill>
                  <a:srgbClr val="FFFFFF"/>
                </a:solidFill>
                <a:latin typeface="Arimo Bold"/>
                <a:ea typeface="Arimo Bold"/>
                <a:cs typeface="Arimo Bold"/>
                <a:sym typeface="Arimo Bold"/>
              </a:rPr>
              <a:t>Grafa</a:t>
            </a:r>
            <a:r>
              <a:rPr lang="en-US" b="true" sz="4547" spc="168">
                <a:solidFill>
                  <a:srgbClr val="FFFFFF"/>
                </a:solidFill>
                <a:latin typeface="Arimo Bold"/>
                <a:ea typeface="Arimo Bold"/>
                <a:cs typeface="Arimo Bold"/>
                <a:sym typeface="Arimo Bold"/>
              </a:rPr>
              <a:t>na les affiche joliment avec des graphiques interactifs</a:t>
            </a:r>
          </a:p>
        </p:txBody>
      </p:sp>
      <p:sp>
        <p:nvSpPr>
          <p:cNvPr name="Freeform 20" id="20"/>
          <p:cNvSpPr/>
          <p:nvPr/>
        </p:nvSpPr>
        <p:spPr>
          <a:xfrm flipH="false" flipV="false" rot="0">
            <a:off x="0" y="9564692"/>
            <a:ext cx="2681705" cy="722308"/>
          </a:xfrm>
          <a:custGeom>
            <a:avLst/>
            <a:gdLst/>
            <a:ahLst/>
            <a:cxnLst/>
            <a:rect r="r" b="b" t="t" l="l"/>
            <a:pathLst>
              <a:path h="722308" w="2681705">
                <a:moveTo>
                  <a:pt x="0" y="0"/>
                </a:moveTo>
                <a:lnTo>
                  <a:pt x="2681705" y="0"/>
                </a:lnTo>
                <a:lnTo>
                  <a:pt x="2681705" y="722308"/>
                </a:lnTo>
                <a:lnTo>
                  <a:pt x="0" y="722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955894" y="9799560"/>
            <a:ext cx="187867" cy="487440"/>
          </a:xfrm>
          <a:prstGeom prst="rect">
            <a:avLst/>
          </a:prstGeom>
        </p:spPr>
        <p:txBody>
          <a:bodyPr anchor="t" rtlCol="false" tIns="0" lIns="0" bIns="0" rIns="0">
            <a:spAutoFit/>
          </a:bodyPr>
          <a:lstStyle/>
          <a:p>
            <a:pPr algn="ctr" marL="0" indent="0" lvl="0">
              <a:lnSpc>
                <a:spcPts val="3266"/>
              </a:lnSpc>
            </a:pPr>
            <a:r>
              <a:rPr lang="en-US" sz="3081" spc="114">
                <a:solidFill>
                  <a:srgbClr val="FFFFFF"/>
                </a:solidFill>
                <a:latin typeface="Cheddar"/>
                <a:ea typeface="Cheddar"/>
                <a:cs typeface="Cheddar"/>
                <a:sym typeface="Cheddar"/>
              </a:rPr>
              <a:t>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524142" y="2258568"/>
            <a:ext cx="13261791" cy="7857842"/>
            <a:chOff x="0" y="0"/>
            <a:chExt cx="3492817" cy="2069555"/>
          </a:xfrm>
        </p:grpSpPr>
        <p:sp>
          <p:nvSpPr>
            <p:cNvPr name="Freeform 3" id="3"/>
            <p:cNvSpPr/>
            <p:nvPr/>
          </p:nvSpPr>
          <p:spPr>
            <a:xfrm flipH="false" flipV="false" rot="0">
              <a:off x="0" y="0"/>
              <a:ext cx="3492817" cy="2069555"/>
            </a:xfrm>
            <a:custGeom>
              <a:avLst/>
              <a:gdLst/>
              <a:ahLst/>
              <a:cxnLst/>
              <a:rect r="r" b="b" t="t" l="l"/>
              <a:pathLst>
                <a:path h="2069555" w="3492817">
                  <a:moveTo>
                    <a:pt x="0" y="0"/>
                  </a:moveTo>
                  <a:lnTo>
                    <a:pt x="3492817" y="0"/>
                  </a:lnTo>
                  <a:lnTo>
                    <a:pt x="3492817" y="2069555"/>
                  </a:lnTo>
                  <a:lnTo>
                    <a:pt x="0" y="2069555"/>
                  </a:lnTo>
                  <a:close/>
                </a:path>
              </a:pathLst>
            </a:custGeom>
            <a:solidFill>
              <a:srgbClr val="020052"/>
            </a:solidFill>
          </p:spPr>
        </p:sp>
        <p:sp>
          <p:nvSpPr>
            <p:cNvPr name="TextBox 4" id="4"/>
            <p:cNvSpPr txBox="true"/>
            <p:nvPr/>
          </p:nvSpPr>
          <p:spPr>
            <a:xfrm>
              <a:off x="0" y="-38100"/>
              <a:ext cx="3492817" cy="210765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236654" y="1589230"/>
            <a:ext cx="14167897" cy="8229380"/>
            <a:chOff x="0" y="0"/>
            <a:chExt cx="3731463" cy="2167409"/>
          </a:xfrm>
        </p:grpSpPr>
        <p:sp>
          <p:nvSpPr>
            <p:cNvPr name="Freeform 6" id="6"/>
            <p:cNvSpPr/>
            <p:nvPr/>
          </p:nvSpPr>
          <p:spPr>
            <a:xfrm flipH="false" flipV="false" rot="0">
              <a:off x="0" y="0"/>
              <a:ext cx="3731463" cy="2167409"/>
            </a:xfrm>
            <a:custGeom>
              <a:avLst/>
              <a:gdLst/>
              <a:ahLst/>
              <a:cxnLst/>
              <a:rect r="r" b="b" t="t" l="l"/>
              <a:pathLst>
                <a:path h="2167409" w="3731463">
                  <a:moveTo>
                    <a:pt x="0" y="0"/>
                  </a:moveTo>
                  <a:lnTo>
                    <a:pt x="3731463" y="0"/>
                  </a:lnTo>
                  <a:lnTo>
                    <a:pt x="3731463" y="2167409"/>
                  </a:lnTo>
                  <a:lnTo>
                    <a:pt x="0" y="2167409"/>
                  </a:lnTo>
                  <a:close/>
                </a:path>
              </a:pathLst>
            </a:custGeom>
            <a:gradFill rotWithShape="true">
              <a:gsLst>
                <a:gs pos="0">
                  <a:srgbClr val="000000">
                    <a:alpha val="100000"/>
                  </a:srgbClr>
                </a:gs>
                <a:gs pos="100000">
                  <a:srgbClr val="3533CD">
                    <a:alpha val="100000"/>
                  </a:srgbClr>
                </a:gs>
              </a:gsLst>
              <a:lin ang="0"/>
            </a:gradFill>
            <a:ln w="38100" cap="sq">
              <a:gradFill>
                <a:gsLst>
                  <a:gs pos="0">
                    <a:srgbClr val="000000">
                      <a:alpha val="100000"/>
                    </a:srgbClr>
                  </a:gs>
                  <a:gs pos="100000">
                    <a:srgbClr val="3533CD">
                      <a:alpha val="100000"/>
                    </a:srgbClr>
                  </a:gs>
                </a:gsLst>
                <a:lin ang="0"/>
              </a:gradFill>
              <a:prstDash val="sysDot"/>
              <a:miter/>
            </a:ln>
          </p:spPr>
        </p:sp>
        <p:sp>
          <p:nvSpPr>
            <p:cNvPr name="TextBox 7" id="7"/>
            <p:cNvSpPr txBox="true"/>
            <p:nvPr/>
          </p:nvSpPr>
          <p:spPr>
            <a:xfrm>
              <a:off x="0" y="-38100"/>
              <a:ext cx="3731463" cy="220550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15972" y="2360045"/>
            <a:ext cx="2081750" cy="208175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8888" t="0" r="-38888" b="0"/>
              </a:stretch>
            </a:blipFill>
            <a:ln w="38100" cap="sq">
              <a:solidFill>
                <a:srgbClr val="FFFFFF"/>
              </a:solidFill>
              <a:prstDash val="solid"/>
              <a:miter/>
            </a:ln>
          </p:spPr>
        </p:sp>
      </p:grpSp>
      <p:grpSp>
        <p:nvGrpSpPr>
          <p:cNvPr name="Group 10" id="10"/>
          <p:cNvGrpSpPr/>
          <p:nvPr/>
        </p:nvGrpSpPr>
        <p:grpSpPr>
          <a:xfrm rot="0">
            <a:off x="7821947" y="2360045"/>
            <a:ext cx="2081750" cy="20817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8888" t="0" r="-38888" b="0"/>
              </a:stretch>
            </a:blipFill>
            <a:ln w="38100" cap="sq">
              <a:solidFill>
                <a:srgbClr val="FFFFFF"/>
              </a:solidFill>
              <a:prstDash val="solid"/>
              <a:miter/>
            </a:ln>
          </p:spPr>
        </p:sp>
      </p:grpSp>
      <p:grpSp>
        <p:nvGrpSpPr>
          <p:cNvPr name="Group 12" id="12"/>
          <p:cNvGrpSpPr/>
          <p:nvPr/>
        </p:nvGrpSpPr>
        <p:grpSpPr>
          <a:xfrm rot="0">
            <a:off x="11846882" y="2360045"/>
            <a:ext cx="2081750" cy="208175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666" t="0" r="-16666" b="0"/>
              </a:stretch>
            </a:blipFill>
            <a:ln w="38100" cap="sq">
              <a:solidFill>
                <a:srgbClr val="FFFFFF"/>
              </a:solidFill>
              <a:prstDash val="solid"/>
              <a:miter/>
            </a:ln>
          </p:spPr>
        </p:sp>
      </p:grpSp>
      <p:grpSp>
        <p:nvGrpSpPr>
          <p:cNvPr name="Group 14" id="14"/>
          <p:cNvGrpSpPr/>
          <p:nvPr/>
        </p:nvGrpSpPr>
        <p:grpSpPr>
          <a:xfrm rot="0">
            <a:off x="9542614" y="5951348"/>
            <a:ext cx="1428941" cy="142894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a:ln w="38100" cap="sq">
              <a:solidFill>
                <a:srgbClr val="FFFFFF"/>
              </a:solidFill>
              <a:prstDash val="solid"/>
              <a:miter/>
            </a:ln>
          </p:spPr>
        </p:sp>
      </p:grpSp>
      <p:grpSp>
        <p:nvGrpSpPr>
          <p:cNvPr name="Group 16" id="16"/>
          <p:cNvGrpSpPr/>
          <p:nvPr/>
        </p:nvGrpSpPr>
        <p:grpSpPr>
          <a:xfrm rot="0">
            <a:off x="3742576" y="5951348"/>
            <a:ext cx="3902886" cy="2085023"/>
            <a:chOff x="0" y="0"/>
            <a:chExt cx="1027938" cy="549148"/>
          </a:xfrm>
        </p:grpSpPr>
        <p:sp>
          <p:nvSpPr>
            <p:cNvPr name="Freeform 17" id="17"/>
            <p:cNvSpPr/>
            <p:nvPr/>
          </p:nvSpPr>
          <p:spPr>
            <a:xfrm flipH="false" flipV="false" rot="0">
              <a:off x="5426" y="0"/>
              <a:ext cx="1017086" cy="548519"/>
            </a:xfrm>
            <a:custGeom>
              <a:avLst/>
              <a:gdLst/>
              <a:ahLst/>
              <a:cxnLst/>
              <a:rect r="r" b="b" t="t" l="l"/>
              <a:pathLst>
                <a:path h="548519" w="1017086">
                  <a:moveTo>
                    <a:pt x="681660" y="16540"/>
                  </a:moveTo>
                  <a:lnTo>
                    <a:pt x="691843" y="18548"/>
                  </a:lnTo>
                  <a:cubicBezTo>
                    <a:pt x="740800" y="28203"/>
                    <a:pt x="788471" y="43511"/>
                    <a:pt x="833897" y="64164"/>
                  </a:cubicBezTo>
                  <a:lnTo>
                    <a:pt x="846554" y="69919"/>
                  </a:lnTo>
                  <a:cubicBezTo>
                    <a:pt x="883446" y="86692"/>
                    <a:pt x="917341" y="109396"/>
                    <a:pt x="946891" y="137129"/>
                  </a:cubicBezTo>
                  <a:lnTo>
                    <a:pt x="954997" y="144737"/>
                  </a:lnTo>
                  <a:cubicBezTo>
                    <a:pt x="978955" y="167221"/>
                    <a:pt x="996847" y="195391"/>
                    <a:pt x="1007014" y="226635"/>
                  </a:cubicBezTo>
                  <a:lnTo>
                    <a:pt x="1007014" y="226635"/>
                  </a:lnTo>
                  <a:cubicBezTo>
                    <a:pt x="1017086" y="257585"/>
                    <a:pt x="1017086" y="290933"/>
                    <a:pt x="1007014" y="321883"/>
                  </a:cubicBezTo>
                  <a:lnTo>
                    <a:pt x="1007014" y="321884"/>
                  </a:lnTo>
                  <a:cubicBezTo>
                    <a:pt x="996847" y="353127"/>
                    <a:pt x="978955" y="381298"/>
                    <a:pt x="954997" y="403782"/>
                  </a:cubicBezTo>
                  <a:lnTo>
                    <a:pt x="946891" y="411389"/>
                  </a:lnTo>
                  <a:cubicBezTo>
                    <a:pt x="917341" y="439122"/>
                    <a:pt x="883446" y="461827"/>
                    <a:pt x="846554" y="478600"/>
                  </a:cubicBezTo>
                  <a:lnTo>
                    <a:pt x="833897" y="484355"/>
                  </a:lnTo>
                  <a:cubicBezTo>
                    <a:pt x="788471" y="505008"/>
                    <a:pt x="740800" y="520316"/>
                    <a:pt x="691843" y="529971"/>
                  </a:cubicBezTo>
                  <a:lnTo>
                    <a:pt x="681660" y="531979"/>
                  </a:lnTo>
                  <a:cubicBezTo>
                    <a:pt x="625881" y="542979"/>
                    <a:pt x="569163" y="548519"/>
                    <a:pt x="512309" y="548519"/>
                  </a:cubicBezTo>
                  <a:lnTo>
                    <a:pt x="504777" y="548519"/>
                  </a:lnTo>
                  <a:cubicBezTo>
                    <a:pt x="447924" y="548519"/>
                    <a:pt x="391205" y="542979"/>
                    <a:pt x="335426" y="531979"/>
                  </a:cubicBezTo>
                  <a:lnTo>
                    <a:pt x="325243" y="529971"/>
                  </a:lnTo>
                  <a:cubicBezTo>
                    <a:pt x="276286" y="520316"/>
                    <a:pt x="228615" y="505008"/>
                    <a:pt x="183189" y="484355"/>
                  </a:cubicBezTo>
                  <a:lnTo>
                    <a:pt x="170532" y="478600"/>
                  </a:lnTo>
                  <a:cubicBezTo>
                    <a:pt x="133640" y="461827"/>
                    <a:pt x="99745" y="439122"/>
                    <a:pt x="70195" y="411389"/>
                  </a:cubicBezTo>
                  <a:lnTo>
                    <a:pt x="62089" y="403782"/>
                  </a:lnTo>
                  <a:cubicBezTo>
                    <a:pt x="38131" y="381298"/>
                    <a:pt x="20239" y="353127"/>
                    <a:pt x="10072" y="321884"/>
                  </a:cubicBezTo>
                  <a:lnTo>
                    <a:pt x="10072" y="321883"/>
                  </a:lnTo>
                  <a:cubicBezTo>
                    <a:pt x="0" y="290933"/>
                    <a:pt x="0" y="257585"/>
                    <a:pt x="10072" y="226635"/>
                  </a:cubicBezTo>
                  <a:lnTo>
                    <a:pt x="10072" y="226635"/>
                  </a:lnTo>
                  <a:cubicBezTo>
                    <a:pt x="20239" y="195391"/>
                    <a:pt x="38131" y="167221"/>
                    <a:pt x="62089" y="144737"/>
                  </a:cubicBezTo>
                  <a:lnTo>
                    <a:pt x="70195" y="137129"/>
                  </a:lnTo>
                  <a:cubicBezTo>
                    <a:pt x="99745" y="109396"/>
                    <a:pt x="133640" y="86692"/>
                    <a:pt x="170532" y="69919"/>
                  </a:cubicBezTo>
                  <a:lnTo>
                    <a:pt x="183189" y="64164"/>
                  </a:lnTo>
                  <a:cubicBezTo>
                    <a:pt x="228615" y="43511"/>
                    <a:pt x="276286" y="28203"/>
                    <a:pt x="325243" y="18548"/>
                  </a:cubicBezTo>
                  <a:lnTo>
                    <a:pt x="335426" y="16540"/>
                  </a:lnTo>
                  <a:cubicBezTo>
                    <a:pt x="391205" y="5539"/>
                    <a:pt x="447924" y="0"/>
                    <a:pt x="504777" y="0"/>
                  </a:cubicBezTo>
                  <a:lnTo>
                    <a:pt x="512309" y="0"/>
                  </a:lnTo>
                  <a:cubicBezTo>
                    <a:pt x="569163" y="0"/>
                    <a:pt x="625881" y="5539"/>
                    <a:pt x="681660" y="16540"/>
                  </a:cubicBezTo>
                  <a:close/>
                </a:path>
              </a:pathLst>
            </a:custGeom>
            <a:solidFill>
              <a:srgbClr val="000000"/>
            </a:solidFill>
            <a:ln w="38100" cap="rnd">
              <a:solidFill>
                <a:srgbClr val="0CC0DF"/>
              </a:solidFill>
              <a:prstDash val="sysDot"/>
              <a:round/>
            </a:ln>
          </p:spPr>
        </p:sp>
        <p:sp>
          <p:nvSpPr>
            <p:cNvPr name="TextBox 18" id="18"/>
            <p:cNvSpPr txBox="true"/>
            <p:nvPr/>
          </p:nvSpPr>
          <p:spPr>
            <a:xfrm>
              <a:off x="154692" y="41488"/>
              <a:ext cx="718554" cy="42744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5855837" y="6227674"/>
            <a:ext cx="1428941" cy="142894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a:ln w="38100" cap="sq">
              <a:solidFill>
                <a:srgbClr val="FFFFFF"/>
              </a:solidFill>
              <a:prstDash val="solid"/>
              <a:miter/>
            </a:ln>
          </p:spPr>
        </p:sp>
      </p:grpSp>
      <p:pic>
        <p:nvPicPr>
          <p:cNvPr name="Picture 21" id="21"/>
          <p:cNvPicPr>
            <a:picLocks noChangeAspect="true"/>
          </p:cNvPicPr>
          <p:nvPr/>
        </p:nvPicPr>
        <p:blipFill>
          <a:blip r:embed="rId7"/>
          <a:stretch>
            <a:fillRect/>
          </a:stretch>
        </p:blipFill>
        <p:spPr>
          <a:xfrm rot="0">
            <a:off x="10890715" y="5646363"/>
            <a:ext cx="5309857" cy="4020505"/>
          </a:xfrm>
          <a:prstGeom prst="rect">
            <a:avLst/>
          </a:prstGeom>
        </p:spPr>
      </p:pic>
      <p:grpSp>
        <p:nvGrpSpPr>
          <p:cNvPr name="Group 22" id="22"/>
          <p:cNvGrpSpPr/>
          <p:nvPr/>
        </p:nvGrpSpPr>
        <p:grpSpPr>
          <a:xfrm rot="0">
            <a:off x="4128549" y="6227674"/>
            <a:ext cx="1428941" cy="1428941"/>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4732" r="0" b="-4732"/>
              </a:stretch>
            </a:blipFill>
            <a:ln w="38100" cap="sq">
              <a:solidFill>
                <a:srgbClr val="FFFFFF"/>
              </a:solidFill>
              <a:prstDash val="solid"/>
              <a:miter/>
            </a:ln>
          </p:spPr>
        </p:sp>
      </p:grpSp>
      <p:sp>
        <p:nvSpPr>
          <p:cNvPr name="AutoShape 24" id="24"/>
          <p:cNvSpPr/>
          <p:nvPr/>
        </p:nvSpPr>
        <p:spPr>
          <a:xfrm>
            <a:off x="4497722" y="3400920"/>
            <a:ext cx="3324225" cy="0"/>
          </a:xfrm>
          <a:prstGeom prst="line">
            <a:avLst/>
          </a:prstGeom>
          <a:ln cap="flat" w="38100">
            <a:solidFill>
              <a:srgbClr val="0CC0DF"/>
            </a:solidFill>
            <a:prstDash val="solid"/>
            <a:headEnd type="none" len="sm" w="sm"/>
            <a:tailEnd type="triangle" len="med" w="lg"/>
          </a:ln>
        </p:spPr>
      </p:sp>
      <p:sp>
        <p:nvSpPr>
          <p:cNvPr name="AutoShape 25" id="25"/>
          <p:cNvSpPr/>
          <p:nvPr/>
        </p:nvSpPr>
        <p:spPr>
          <a:xfrm flipV="true">
            <a:off x="9903697" y="3400920"/>
            <a:ext cx="1943185" cy="0"/>
          </a:xfrm>
          <a:prstGeom prst="line">
            <a:avLst/>
          </a:prstGeom>
          <a:ln cap="flat" w="38100">
            <a:solidFill>
              <a:srgbClr val="0CC0DF"/>
            </a:solidFill>
            <a:prstDash val="solid"/>
            <a:headEnd type="none" len="sm" w="sm"/>
            <a:tailEnd type="triangle" len="med" w="lg"/>
          </a:ln>
        </p:spPr>
      </p:sp>
      <p:sp>
        <p:nvSpPr>
          <p:cNvPr name="AutoShape 26" id="26"/>
          <p:cNvSpPr/>
          <p:nvPr/>
        </p:nvSpPr>
        <p:spPr>
          <a:xfrm>
            <a:off x="8862822" y="4441795"/>
            <a:ext cx="1394262" cy="1509554"/>
          </a:xfrm>
          <a:prstGeom prst="line">
            <a:avLst/>
          </a:prstGeom>
          <a:ln cap="flat" w="38100">
            <a:solidFill>
              <a:srgbClr val="0CC0DF"/>
            </a:solidFill>
            <a:prstDash val="solid"/>
            <a:headEnd type="none" len="sm" w="sm"/>
            <a:tailEnd type="triangle" len="med" w="lg"/>
          </a:ln>
        </p:spPr>
      </p:sp>
      <p:sp>
        <p:nvSpPr>
          <p:cNvPr name="AutoShape 27" id="27"/>
          <p:cNvSpPr/>
          <p:nvPr/>
        </p:nvSpPr>
        <p:spPr>
          <a:xfrm>
            <a:off x="3456847" y="4441795"/>
            <a:ext cx="1159090" cy="1688191"/>
          </a:xfrm>
          <a:prstGeom prst="line">
            <a:avLst/>
          </a:prstGeom>
          <a:ln cap="flat" w="38100">
            <a:solidFill>
              <a:srgbClr val="0CC0DF"/>
            </a:solidFill>
            <a:prstDash val="solid"/>
            <a:headEnd type="none" len="sm" w="sm"/>
            <a:tailEnd type="triangle" len="med" w="lg"/>
          </a:ln>
        </p:spPr>
      </p:sp>
      <p:sp>
        <p:nvSpPr>
          <p:cNvPr name="AutoShape 28" id="28"/>
          <p:cNvSpPr/>
          <p:nvPr/>
        </p:nvSpPr>
        <p:spPr>
          <a:xfrm flipH="true">
            <a:off x="6919683" y="4441795"/>
            <a:ext cx="1943139" cy="1748820"/>
          </a:xfrm>
          <a:prstGeom prst="line">
            <a:avLst/>
          </a:prstGeom>
          <a:ln cap="flat" w="38100">
            <a:solidFill>
              <a:srgbClr val="0CC0DF"/>
            </a:solidFill>
            <a:prstDash val="solid"/>
            <a:headEnd type="none" len="sm" w="sm"/>
            <a:tailEnd type="triangle" len="med" w="lg"/>
          </a:ln>
        </p:spPr>
      </p:sp>
      <p:sp>
        <p:nvSpPr>
          <p:cNvPr name="AutoShape 29" id="29"/>
          <p:cNvSpPr/>
          <p:nvPr/>
        </p:nvSpPr>
        <p:spPr>
          <a:xfrm>
            <a:off x="12887757" y="4441795"/>
            <a:ext cx="657886" cy="1647056"/>
          </a:xfrm>
          <a:prstGeom prst="line">
            <a:avLst/>
          </a:prstGeom>
          <a:ln cap="flat" w="38100">
            <a:solidFill>
              <a:srgbClr val="0CC0DF"/>
            </a:solidFill>
            <a:prstDash val="solid"/>
            <a:headEnd type="none" len="sm" w="sm"/>
            <a:tailEnd type="triangle" len="med" w="lg"/>
          </a:ln>
        </p:spPr>
      </p:sp>
      <p:sp>
        <p:nvSpPr>
          <p:cNvPr name="Freeform 30" id="30"/>
          <p:cNvSpPr/>
          <p:nvPr/>
        </p:nvSpPr>
        <p:spPr>
          <a:xfrm flipH="false" flipV="false" rot="0">
            <a:off x="0" y="9564692"/>
            <a:ext cx="2681705" cy="722308"/>
          </a:xfrm>
          <a:custGeom>
            <a:avLst/>
            <a:gdLst/>
            <a:ahLst/>
            <a:cxnLst/>
            <a:rect r="r" b="b" t="t" l="l"/>
            <a:pathLst>
              <a:path h="722308" w="2681705">
                <a:moveTo>
                  <a:pt x="0" y="0"/>
                </a:moveTo>
                <a:lnTo>
                  <a:pt x="2681705" y="0"/>
                </a:lnTo>
                <a:lnTo>
                  <a:pt x="2681705" y="722308"/>
                </a:lnTo>
                <a:lnTo>
                  <a:pt x="0" y="7223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1" id="31"/>
          <p:cNvSpPr txBox="true"/>
          <p:nvPr/>
        </p:nvSpPr>
        <p:spPr>
          <a:xfrm rot="0">
            <a:off x="5129549" y="-28575"/>
            <a:ext cx="7914957" cy="1277493"/>
          </a:xfrm>
          <a:prstGeom prst="rect">
            <a:avLst/>
          </a:prstGeom>
        </p:spPr>
        <p:txBody>
          <a:bodyPr anchor="t" rtlCol="false" tIns="0" lIns="0" bIns="0" rIns="0">
            <a:spAutoFit/>
          </a:bodyPr>
          <a:lstStyle/>
          <a:p>
            <a:pPr algn="ctr" marL="0" indent="0" lvl="0">
              <a:lnSpc>
                <a:spcPts val="8586"/>
              </a:lnSpc>
            </a:pPr>
            <a:r>
              <a:rPr lang="en-US" sz="8100" spc="299">
                <a:solidFill>
                  <a:srgbClr val="FFFFFF"/>
                </a:solidFill>
                <a:latin typeface="Cheddar"/>
                <a:ea typeface="Cheddar"/>
                <a:cs typeface="Cheddar"/>
                <a:sym typeface="Cheddar"/>
              </a:rPr>
              <a:t>NOTRE SOLUTION</a:t>
            </a:r>
          </a:p>
        </p:txBody>
      </p:sp>
      <p:sp>
        <p:nvSpPr>
          <p:cNvPr name="TextBox 32" id="32"/>
          <p:cNvSpPr txBox="true"/>
          <p:nvPr/>
        </p:nvSpPr>
        <p:spPr>
          <a:xfrm rot="0">
            <a:off x="7645462" y="1608280"/>
            <a:ext cx="2064061" cy="426954"/>
          </a:xfrm>
          <a:prstGeom prst="rect">
            <a:avLst/>
          </a:prstGeom>
        </p:spPr>
        <p:txBody>
          <a:bodyPr anchor="t" rtlCol="false" tIns="0" lIns="0" bIns="0" rIns="0">
            <a:spAutoFit/>
          </a:bodyPr>
          <a:lstStyle/>
          <a:p>
            <a:pPr algn="ctr" marL="0" indent="0" lvl="0">
              <a:lnSpc>
                <a:spcPts val="3117"/>
              </a:lnSpc>
            </a:pPr>
            <a:r>
              <a:rPr lang="en-US" sz="2940" spc="108">
                <a:solidFill>
                  <a:srgbClr val="FFFFFF"/>
                </a:solidFill>
                <a:latin typeface="Arimo"/>
                <a:ea typeface="Arimo"/>
                <a:cs typeface="Arimo"/>
                <a:sym typeface="Arimo"/>
              </a:rPr>
              <a:t>Docker</a:t>
            </a:r>
          </a:p>
        </p:txBody>
      </p:sp>
      <p:sp>
        <p:nvSpPr>
          <p:cNvPr name="TextBox 33" id="33"/>
          <p:cNvSpPr txBox="true"/>
          <p:nvPr/>
        </p:nvSpPr>
        <p:spPr>
          <a:xfrm rot="0">
            <a:off x="887410" y="9799560"/>
            <a:ext cx="324836" cy="487440"/>
          </a:xfrm>
          <a:prstGeom prst="rect">
            <a:avLst/>
          </a:prstGeom>
        </p:spPr>
        <p:txBody>
          <a:bodyPr anchor="t" rtlCol="false" tIns="0" lIns="0" bIns="0" rIns="0">
            <a:spAutoFit/>
          </a:bodyPr>
          <a:lstStyle/>
          <a:p>
            <a:pPr algn="ctr" marL="0" indent="0" lvl="0">
              <a:lnSpc>
                <a:spcPts val="3266"/>
              </a:lnSpc>
            </a:pPr>
            <a:r>
              <a:rPr lang="en-US" sz="3081" spc="114">
                <a:solidFill>
                  <a:srgbClr val="FFFFFF"/>
                </a:solidFill>
                <a:latin typeface="Cheddar"/>
                <a:ea typeface="Cheddar"/>
                <a:cs typeface="Cheddar"/>
                <a:sym typeface="Cheddar"/>
              </a:rPr>
              <a:t>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2005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2888" t="0" r="2888" b="0"/>
          <a:stretch>
            <a:fillRect/>
          </a:stretch>
        </p:blipFill>
        <p:spPr>
          <a:xfrm flipH="false" flipV="false" rot="0">
            <a:off x="0" y="0"/>
            <a:ext cx="18288000" cy="10287000"/>
          </a:xfrm>
          <a:prstGeom prst="rect">
            <a:avLst/>
          </a:prstGeom>
        </p:spPr>
      </p:pic>
      <p:grpSp>
        <p:nvGrpSpPr>
          <p:cNvPr name="Group 3" id="3"/>
          <p:cNvGrpSpPr/>
          <p:nvPr/>
        </p:nvGrpSpPr>
        <p:grpSpPr>
          <a:xfrm rot="0">
            <a:off x="0" y="-127136"/>
            <a:ext cx="18288000" cy="10414136"/>
            <a:chOff x="0" y="0"/>
            <a:chExt cx="4816593" cy="2742818"/>
          </a:xfrm>
        </p:grpSpPr>
        <p:sp>
          <p:nvSpPr>
            <p:cNvPr name="Freeform 4" id="4"/>
            <p:cNvSpPr/>
            <p:nvPr/>
          </p:nvSpPr>
          <p:spPr>
            <a:xfrm flipH="false" flipV="false" rot="0">
              <a:off x="0" y="0"/>
              <a:ext cx="4816592" cy="2742818"/>
            </a:xfrm>
            <a:custGeom>
              <a:avLst/>
              <a:gdLst/>
              <a:ahLst/>
              <a:cxnLst/>
              <a:rect r="r" b="b" t="t" l="l"/>
              <a:pathLst>
                <a:path h="2742818" w="4816592">
                  <a:moveTo>
                    <a:pt x="0" y="0"/>
                  </a:moveTo>
                  <a:lnTo>
                    <a:pt x="4816592" y="0"/>
                  </a:lnTo>
                  <a:lnTo>
                    <a:pt x="4816592" y="2742818"/>
                  </a:lnTo>
                  <a:lnTo>
                    <a:pt x="0" y="2742818"/>
                  </a:lnTo>
                  <a:close/>
                </a:path>
              </a:pathLst>
            </a:custGeom>
            <a:gradFill rotWithShape="true">
              <a:gsLst>
                <a:gs pos="0">
                  <a:srgbClr val="000000">
                    <a:alpha val="63000"/>
                  </a:srgbClr>
                </a:gs>
                <a:gs pos="100000">
                  <a:srgbClr val="3533CD">
                    <a:alpha val="63000"/>
                  </a:srgbClr>
                </a:gs>
              </a:gsLst>
              <a:lin ang="0"/>
            </a:gradFill>
          </p:spPr>
        </p:sp>
        <p:sp>
          <p:nvSpPr>
            <p:cNvPr name="TextBox 5" id="5"/>
            <p:cNvSpPr txBox="true"/>
            <p:nvPr/>
          </p:nvSpPr>
          <p:spPr>
            <a:xfrm>
              <a:off x="0" y="-38100"/>
              <a:ext cx="4816593" cy="27809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367707" y="3938016"/>
            <a:ext cx="7914957" cy="2363343"/>
          </a:xfrm>
          <a:prstGeom prst="rect">
            <a:avLst/>
          </a:prstGeom>
        </p:spPr>
        <p:txBody>
          <a:bodyPr anchor="t" rtlCol="false" tIns="0" lIns="0" bIns="0" rIns="0">
            <a:spAutoFit/>
          </a:bodyPr>
          <a:lstStyle/>
          <a:p>
            <a:pPr algn="ctr" marL="0" indent="0" lvl="0">
              <a:lnSpc>
                <a:spcPts val="8586"/>
              </a:lnSpc>
            </a:pPr>
            <a:r>
              <a:rPr lang="en-US" sz="8100" spc="299">
                <a:solidFill>
                  <a:srgbClr val="FFFFFF"/>
                </a:solidFill>
                <a:latin typeface="Cheddar"/>
                <a:ea typeface="Cheddar"/>
                <a:cs typeface="Cheddar"/>
                <a:sym typeface="Cheddar"/>
              </a:rPr>
              <a:t>DÉMONSTRATION PRATIQUE</a:t>
            </a:r>
          </a:p>
        </p:txBody>
      </p:sp>
      <p:sp>
        <p:nvSpPr>
          <p:cNvPr name="Freeform 7" id="7"/>
          <p:cNvSpPr/>
          <p:nvPr/>
        </p:nvSpPr>
        <p:spPr>
          <a:xfrm flipH="false" flipV="false" rot="0">
            <a:off x="0" y="9564692"/>
            <a:ext cx="2681705" cy="722308"/>
          </a:xfrm>
          <a:custGeom>
            <a:avLst/>
            <a:gdLst/>
            <a:ahLst/>
            <a:cxnLst/>
            <a:rect r="r" b="b" t="t" l="l"/>
            <a:pathLst>
              <a:path h="722308" w="2681705">
                <a:moveTo>
                  <a:pt x="0" y="0"/>
                </a:moveTo>
                <a:lnTo>
                  <a:pt x="2681705" y="0"/>
                </a:lnTo>
                <a:lnTo>
                  <a:pt x="2681705" y="722308"/>
                </a:lnTo>
                <a:lnTo>
                  <a:pt x="0" y="7223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913242" y="9799560"/>
            <a:ext cx="273172" cy="487440"/>
          </a:xfrm>
          <a:prstGeom prst="rect">
            <a:avLst/>
          </a:prstGeom>
        </p:spPr>
        <p:txBody>
          <a:bodyPr anchor="t" rtlCol="false" tIns="0" lIns="0" bIns="0" rIns="0">
            <a:spAutoFit/>
          </a:bodyPr>
          <a:lstStyle/>
          <a:p>
            <a:pPr algn="ctr" marL="0" indent="0" lvl="0">
              <a:lnSpc>
                <a:spcPts val="3266"/>
              </a:lnSpc>
            </a:pPr>
            <a:r>
              <a:rPr lang="en-US" sz="3081" spc="114">
                <a:solidFill>
                  <a:srgbClr val="FFFFFF"/>
                </a:solidFill>
                <a:latin typeface="Cheddar"/>
                <a:ea typeface="Cheddar"/>
                <a:cs typeface="Cheddar"/>
                <a:sym typeface="Cheddar"/>
              </a:rPr>
              <a:t>11</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2005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137160"/>
            <a:ext cx="18288000" cy="10424160"/>
          </a:xfrm>
          <a:prstGeom prst="rect">
            <a:avLst/>
          </a:prstGeom>
        </p:spPr>
      </p:pic>
      <p:grpSp>
        <p:nvGrpSpPr>
          <p:cNvPr name="Group 3" id="3"/>
          <p:cNvGrpSpPr/>
          <p:nvPr/>
        </p:nvGrpSpPr>
        <p:grpSpPr>
          <a:xfrm rot="0">
            <a:off x="23802" y="-127136"/>
            <a:ext cx="18288000" cy="10414136"/>
            <a:chOff x="0" y="0"/>
            <a:chExt cx="4816593" cy="2742818"/>
          </a:xfrm>
        </p:grpSpPr>
        <p:sp>
          <p:nvSpPr>
            <p:cNvPr name="Freeform 4" id="4"/>
            <p:cNvSpPr/>
            <p:nvPr/>
          </p:nvSpPr>
          <p:spPr>
            <a:xfrm flipH="false" flipV="false" rot="0">
              <a:off x="0" y="0"/>
              <a:ext cx="4816592" cy="2742818"/>
            </a:xfrm>
            <a:custGeom>
              <a:avLst/>
              <a:gdLst/>
              <a:ahLst/>
              <a:cxnLst/>
              <a:rect r="r" b="b" t="t" l="l"/>
              <a:pathLst>
                <a:path h="2742818" w="4816592">
                  <a:moveTo>
                    <a:pt x="0" y="0"/>
                  </a:moveTo>
                  <a:lnTo>
                    <a:pt x="4816592" y="0"/>
                  </a:lnTo>
                  <a:lnTo>
                    <a:pt x="4816592" y="2742818"/>
                  </a:lnTo>
                  <a:lnTo>
                    <a:pt x="0" y="2742818"/>
                  </a:lnTo>
                  <a:close/>
                </a:path>
              </a:pathLst>
            </a:custGeom>
            <a:gradFill rotWithShape="true">
              <a:gsLst>
                <a:gs pos="0">
                  <a:srgbClr val="000000">
                    <a:alpha val="63000"/>
                  </a:srgbClr>
                </a:gs>
                <a:gs pos="100000">
                  <a:srgbClr val="3533CD">
                    <a:alpha val="63000"/>
                  </a:srgbClr>
                </a:gs>
              </a:gsLst>
              <a:lin ang="0"/>
            </a:gradFill>
          </p:spPr>
        </p:sp>
        <p:sp>
          <p:nvSpPr>
            <p:cNvPr name="TextBox 5" id="5"/>
            <p:cNvSpPr txBox="true"/>
            <p:nvPr/>
          </p:nvSpPr>
          <p:spPr>
            <a:xfrm>
              <a:off x="0" y="-38100"/>
              <a:ext cx="4816593" cy="2780918"/>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5"/>
          <a:stretch>
            <a:fillRect/>
          </a:stretch>
        </p:blipFill>
        <p:spPr>
          <a:xfrm rot="0">
            <a:off x="-2398589" y="-1955936"/>
            <a:ext cx="21945600" cy="13984594"/>
          </a:xfrm>
          <a:prstGeom prst="rect">
            <a:avLst/>
          </a:prstGeom>
        </p:spPr>
      </p:pic>
      <p:sp>
        <p:nvSpPr>
          <p:cNvPr name="TextBox 7" id="7"/>
          <p:cNvSpPr txBox="true"/>
          <p:nvPr/>
        </p:nvSpPr>
        <p:spPr>
          <a:xfrm rot="0">
            <a:off x="5343444" y="708359"/>
            <a:ext cx="6461534" cy="1277493"/>
          </a:xfrm>
          <a:prstGeom prst="rect">
            <a:avLst/>
          </a:prstGeom>
        </p:spPr>
        <p:txBody>
          <a:bodyPr anchor="t" rtlCol="false" tIns="0" lIns="0" bIns="0" rIns="0">
            <a:spAutoFit/>
          </a:bodyPr>
          <a:lstStyle/>
          <a:p>
            <a:pPr algn="r" marL="0" indent="0" lvl="0">
              <a:lnSpc>
                <a:spcPts val="8586"/>
              </a:lnSpc>
            </a:pPr>
            <a:r>
              <a:rPr lang="en-US" sz="8100" spc="299">
                <a:solidFill>
                  <a:srgbClr val="FFFFFF"/>
                </a:solidFill>
                <a:latin typeface="Cheddar"/>
                <a:ea typeface="Cheddar"/>
                <a:cs typeface="Cheddar"/>
                <a:sym typeface="Cheddar"/>
              </a:rPr>
              <a:t>CONCLUSION</a:t>
            </a:r>
          </a:p>
        </p:txBody>
      </p:sp>
      <p:sp>
        <p:nvSpPr>
          <p:cNvPr name="TextBox 8" id="8"/>
          <p:cNvSpPr txBox="true"/>
          <p:nvPr/>
        </p:nvSpPr>
        <p:spPr>
          <a:xfrm rot="0">
            <a:off x="2529008" y="2269679"/>
            <a:ext cx="14425598" cy="6666199"/>
          </a:xfrm>
          <a:prstGeom prst="rect">
            <a:avLst/>
          </a:prstGeom>
        </p:spPr>
        <p:txBody>
          <a:bodyPr anchor="t" rtlCol="false" tIns="0" lIns="0" bIns="0" rIns="0">
            <a:spAutoFit/>
          </a:bodyPr>
          <a:lstStyle/>
          <a:p>
            <a:pPr algn="l" marL="0" indent="0" lvl="0">
              <a:lnSpc>
                <a:spcPts val="5321"/>
              </a:lnSpc>
            </a:pPr>
            <a:r>
              <a:rPr lang="en-US" b="true" sz="3801" spc="140">
                <a:solidFill>
                  <a:srgbClr val="FFFFFF"/>
                </a:solidFill>
                <a:latin typeface="Arimo Bold"/>
                <a:ea typeface="Arimo Bold"/>
                <a:cs typeface="Arimo Bold"/>
                <a:sym typeface="Arimo Bold"/>
              </a:rPr>
              <a:t>Ce projet a permis de mettre en œuvre une stack de monitoring professionnelle, facilement déployable et extensible, offrant une visibilité complète sur la performance et la santé d'une application web et de son infrastructure conteneurisée. Les outils open source utilisés (Prometheus, Grafana, Docker) offrent une grande flexibilité et une forte valeur ajoutée pour la supervision d'applications modernes. L'architecture robuste et la facilité de déploiement via Docker Compose en font une base solide pour de futurs développements.</a:t>
            </a:r>
          </a:p>
        </p:txBody>
      </p:sp>
      <p:sp>
        <p:nvSpPr>
          <p:cNvPr name="Freeform 9" id="9"/>
          <p:cNvSpPr/>
          <p:nvPr/>
        </p:nvSpPr>
        <p:spPr>
          <a:xfrm flipH="false" flipV="false" rot="0">
            <a:off x="0" y="9564692"/>
            <a:ext cx="2681705" cy="722308"/>
          </a:xfrm>
          <a:custGeom>
            <a:avLst/>
            <a:gdLst/>
            <a:ahLst/>
            <a:cxnLst/>
            <a:rect r="r" b="b" t="t" l="l"/>
            <a:pathLst>
              <a:path h="722308" w="2681705">
                <a:moveTo>
                  <a:pt x="0" y="0"/>
                </a:moveTo>
                <a:lnTo>
                  <a:pt x="2681705" y="0"/>
                </a:lnTo>
                <a:lnTo>
                  <a:pt x="2681705" y="722308"/>
                </a:lnTo>
                <a:lnTo>
                  <a:pt x="0" y="7223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889558" y="9799560"/>
            <a:ext cx="320539" cy="487440"/>
          </a:xfrm>
          <a:prstGeom prst="rect">
            <a:avLst/>
          </a:prstGeom>
        </p:spPr>
        <p:txBody>
          <a:bodyPr anchor="t" rtlCol="false" tIns="0" lIns="0" bIns="0" rIns="0">
            <a:spAutoFit/>
          </a:bodyPr>
          <a:lstStyle/>
          <a:p>
            <a:pPr algn="ctr" marL="0" indent="0" lvl="0">
              <a:lnSpc>
                <a:spcPts val="3266"/>
              </a:lnSpc>
            </a:pPr>
            <a:r>
              <a:rPr lang="en-US" sz="3081" spc="114">
                <a:solidFill>
                  <a:srgbClr val="FFFFFF"/>
                </a:solidFill>
                <a:latin typeface="Cheddar"/>
                <a:ea typeface="Cheddar"/>
                <a:cs typeface="Cheddar"/>
                <a:sym typeface="Cheddar"/>
              </a:rPr>
              <a:t>12</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20052"/>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137160"/>
            <a:ext cx="18288000" cy="10424160"/>
          </a:xfrm>
          <a:prstGeom prst="rect">
            <a:avLst/>
          </a:prstGeom>
        </p:spPr>
      </p:pic>
      <p:grpSp>
        <p:nvGrpSpPr>
          <p:cNvPr name="Group 3" id="3"/>
          <p:cNvGrpSpPr/>
          <p:nvPr/>
        </p:nvGrpSpPr>
        <p:grpSpPr>
          <a:xfrm rot="0">
            <a:off x="0" y="0"/>
            <a:ext cx="18288000" cy="10414136"/>
            <a:chOff x="0" y="0"/>
            <a:chExt cx="4816593" cy="2742818"/>
          </a:xfrm>
        </p:grpSpPr>
        <p:sp>
          <p:nvSpPr>
            <p:cNvPr name="Freeform 4" id="4"/>
            <p:cNvSpPr/>
            <p:nvPr/>
          </p:nvSpPr>
          <p:spPr>
            <a:xfrm flipH="false" flipV="false" rot="0">
              <a:off x="0" y="0"/>
              <a:ext cx="4816592" cy="2742818"/>
            </a:xfrm>
            <a:custGeom>
              <a:avLst/>
              <a:gdLst/>
              <a:ahLst/>
              <a:cxnLst/>
              <a:rect r="r" b="b" t="t" l="l"/>
              <a:pathLst>
                <a:path h="2742818" w="4816592">
                  <a:moveTo>
                    <a:pt x="0" y="0"/>
                  </a:moveTo>
                  <a:lnTo>
                    <a:pt x="4816592" y="0"/>
                  </a:lnTo>
                  <a:lnTo>
                    <a:pt x="4816592" y="2742818"/>
                  </a:lnTo>
                  <a:lnTo>
                    <a:pt x="0" y="2742818"/>
                  </a:lnTo>
                  <a:close/>
                </a:path>
              </a:pathLst>
            </a:custGeom>
            <a:gradFill rotWithShape="true">
              <a:gsLst>
                <a:gs pos="0">
                  <a:srgbClr val="000000">
                    <a:alpha val="63000"/>
                  </a:srgbClr>
                </a:gs>
                <a:gs pos="100000">
                  <a:srgbClr val="3533CD">
                    <a:alpha val="63000"/>
                  </a:srgbClr>
                </a:gs>
              </a:gsLst>
              <a:lin ang="0"/>
            </a:gradFill>
          </p:spPr>
        </p:sp>
        <p:sp>
          <p:nvSpPr>
            <p:cNvPr name="TextBox 5" id="5"/>
            <p:cNvSpPr txBox="true"/>
            <p:nvPr/>
          </p:nvSpPr>
          <p:spPr>
            <a:xfrm>
              <a:off x="0" y="-38100"/>
              <a:ext cx="4816593" cy="27809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368373" y="4544509"/>
            <a:ext cx="7914957" cy="1277493"/>
          </a:xfrm>
          <a:prstGeom prst="rect">
            <a:avLst/>
          </a:prstGeom>
        </p:spPr>
        <p:txBody>
          <a:bodyPr anchor="t" rtlCol="false" tIns="0" lIns="0" bIns="0" rIns="0">
            <a:spAutoFit/>
          </a:bodyPr>
          <a:lstStyle/>
          <a:p>
            <a:pPr algn="ctr" marL="0" indent="0" lvl="0">
              <a:lnSpc>
                <a:spcPts val="8586"/>
              </a:lnSpc>
            </a:pPr>
            <a:r>
              <a:rPr lang="en-US" sz="8100" spc="299">
                <a:solidFill>
                  <a:srgbClr val="FFFFFF"/>
                </a:solidFill>
                <a:latin typeface="Cheddar"/>
                <a:ea typeface="Cheddar"/>
                <a:cs typeface="Cheddar"/>
                <a:sym typeface="Cheddar"/>
              </a:rPr>
              <a:t>MERCI</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295335" y="2684738"/>
            <a:ext cx="1009495" cy="100949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4479"/>
                </a:lnSpc>
              </a:pPr>
              <a:r>
                <a:rPr lang="en-US" b="true" sz="3199">
                  <a:solidFill>
                    <a:srgbClr val="FFFFFF"/>
                  </a:solidFill>
                  <a:latin typeface="Open Sans Bold"/>
                  <a:ea typeface="Open Sans Bold"/>
                  <a:cs typeface="Open Sans Bold"/>
                  <a:sym typeface="Open Sans Bold"/>
                </a:rPr>
                <a:t>1</a:t>
              </a:r>
            </a:p>
          </p:txBody>
        </p:sp>
      </p:grpSp>
      <p:grpSp>
        <p:nvGrpSpPr>
          <p:cNvPr name="Group 5" id="5"/>
          <p:cNvGrpSpPr/>
          <p:nvPr/>
        </p:nvGrpSpPr>
        <p:grpSpPr>
          <a:xfrm rot="0">
            <a:off x="3295335" y="3985113"/>
            <a:ext cx="1009495" cy="100949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4479"/>
                </a:lnSpc>
              </a:pPr>
              <a:r>
                <a:rPr lang="en-US" b="true" sz="3199">
                  <a:solidFill>
                    <a:srgbClr val="FFFFFF"/>
                  </a:solidFill>
                  <a:latin typeface="Open Sans Bold"/>
                  <a:ea typeface="Open Sans Bold"/>
                  <a:cs typeface="Open Sans Bold"/>
                  <a:sym typeface="Open Sans Bold"/>
                </a:rPr>
                <a:t>2</a:t>
              </a:r>
            </a:p>
          </p:txBody>
        </p:sp>
      </p:grpSp>
      <p:grpSp>
        <p:nvGrpSpPr>
          <p:cNvPr name="Group 8" id="8"/>
          <p:cNvGrpSpPr/>
          <p:nvPr/>
        </p:nvGrpSpPr>
        <p:grpSpPr>
          <a:xfrm rot="0">
            <a:off x="3285810" y="5286965"/>
            <a:ext cx="1009495" cy="100949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4479"/>
                </a:lnSpc>
              </a:pPr>
              <a:r>
                <a:rPr lang="en-US" b="true" sz="3199">
                  <a:solidFill>
                    <a:srgbClr val="FFFFFF"/>
                  </a:solidFill>
                  <a:latin typeface="Open Sans Bold"/>
                  <a:ea typeface="Open Sans Bold"/>
                  <a:cs typeface="Open Sans Bold"/>
                  <a:sym typeface="Open Sans Bold"/>
                </a:rPr>
                <a:t>3</a:t>
              </a:r>
            </a:p>
          </p:txBody>
        </p:sp>
      </p:grpSp>
      <p:grpSp>
        <p:nvGrpSpPr>
          <p:cNvPr name="Group 11" id="11"/>
          <p:cNvGrpSpPr/>
          <p:nvPr/>
        </p:nvGrpSpPr>
        <p:grpSpPr>
          <a:xfrm rot="0">
            <a:off x="3295335" y="6592768"/>
            <a:ext cx="1009495" cy="100949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4479"/>
                </a:lnSpc>
              </a:pPr>
              <a:r>
                <a:rPr lang="en-US" b="true" sz="3199">
                  <a:solidFill>
                    <a:srgbClr val="FFFFFF"/>
                  </a:solidFill>
                  <a:latin typeface="Open Sans Bold"/>
                  <a:ea typeface="Open Sans Bold"/>
                  <a:cs typeface="Open Sans Bold"/>
                  <a:sym typeface="Open Sans Bold"/>
                </a:rPr>
                <a:t>4</a:t>
              </a:r>
            </a:p>
          </p:txBody>
        </p:sp>
      </p:grpSp>
      <p:grpSp>
        <p:nvGrpSpPr>
          <p:cNvPr name="Group 14" id="14"/>
          <p:cNvGrpSpPr/>
          <p:nvPr/>
        </p:nvGrpSpPr>
        <p:grpSpPr>
          <a:xfrm rot="0">
            <a:off x="3295335" y="8039117"/>
            <a:ext cx="1009495" cy="100949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4479"/>
                </a:lnSpc>
              </a:pPr>
              <a:r>
                <a:rPr lang="en-US" b="true" sz="3199">
                  <a:solidFill>
                    <a:srgbClr val="FFFFFF"/>
                  </a:solidFill>
                  <a:latin typeface="Open Sans Bold"/>
                  <a:ea typeface="Open Sans Bold"/>
                  <a:cs typeface="Open Sans Bold"/>
                  <a:sym typeface="Open Sans Bold"/>
                </a:rPr>
                <a:t>5</a:t>
              </a:r>
            </a:p>
          </p:txBody>
        </p:sp>
      </p:grpSp>
      <p:grpSp>
        <p:nvGrpSpPr>
          <p:cNvPr name="Group 17" id="17"/>
          <p:cNvGrpSpPr/>
          <p:nvPr/>
        </p:nvGrpSpPr>
        <p:grpSpPr>
          <a:xfrm rot="-5400000">
            <a:off x="14716336" y="3571664"/>
            <a:ext cx="8239442" cy="3153514"/>
            <a:chOff x="0" y="0"/>
            <a:chExt cx="2170059" cy="830555"/>
          </a:xfrm>
        </p:grpSpPr>
        <p:sp>
          <p:nvSpPr>
            <p:cNvPr name="Freeform 18" id="18"/>
            <p:cNvSpPr/>
            <p:nvPr/>
          </p:nvSpPr>
          <p:spPr>
            <a:xfrm flipH="false" flipV="false" rot="0">
              <a:off x="0" y="0"/>
              <a:ext cx="2170059" cy="830555"/>
            </a:xfrm>
            <a:custGeom>
              <a:avLst/>
              <a:gdLst/>
              <a:ahLst/>
              <a:cxnLst/>
              <a:rect r="r" b="b" t="t" l="l"/>
              <a:pathLst>
                <a:path h="830555" w="2170059">
                  <a:moveTo>
                    <a:pt x="88324" y="0"/>
                  </a:moveTo>
                  <a:lnTo>
                    <a:pt x="2081735" y="0"/>
                  </a:lnTo>
                  <a:cubicBezTo>
                    <a:pt x="2105160" y="0"/>
                    <a:pt x="2127625" y="9306"/>
                    <a:pt x="2144189" y="25870"/>
                  </a:cubicBezTo>
                  <a:cubicBezTo>
                    <a:pt x="2160753" y="42433"/>
                    <a:pt x="2170059" y="64899"/>
                    <a:pt x="2170059" y="88324"/>
                  </a:cubicBezTo>
                  <a:lnTo>
                    <a:pt x="2170059" y="742231"/>
                  </a:lnTo>
                  <a:cubicBezTo>
                    <a:pt x="2170059" y="765656"/>
                    <a:pt x="2160753" y="788122"/>
                    <a:pt x="2144189" y="804686"/>
                  </a:cubicBezTo>
                  <a:cubicBezTo>
                    <a:pt x="2127625" y="821249"/>
                    <a:pt x="2105160" y="830555"/>
                    <a:pt x="2081735" y="830555"/>
                  </a:cubicBezTo>
                  <a:lnTo>
                    <a:pt x="88324" y="830555"/>
                  </a:lnTo>
                  <a:cubicBezTo>
                    <a:pt x="64899" y="830555"/>
                    <a:pt x="42433" y="821249"/>
                    <a:pt x="25870" y="804686"/>
                  </a:cubicBezTo>
                  <a:cubicBezTo>
                    <a:pt x="9306" y="788122"/>
                    <a:pt x="0" y="765656"/>
                    <a:pt x="0" y="742231"/>
                  </a:cubicBezTo>
                  <a:lnTo>
                    <a:pt x="0" y="88324"/>
                  </a:lnTo>
                  <a:cubicBezTo>
                    <a:pt x="0" y="64899"/>
                    <a:pt x="9306" y="42433"/>
                    <a:pt x="25870" y="25870"/>
                  </a:cubicBezTo>
                  <a:cubicBezTo>
                    <a:pt x="42433" y="9306"/>
                    <a:pt x="64899" y="0"/>
                    <a:pt x="88324" y="0"/>
                  </a:cubicBezTo>
                  <a:close/>
                </a:path>
              </a:pathLst>
            </a:custGeom>
            <a:solidFill>
              <a:srgbClr val="000000">
                <a:alpha val="0"/>
              </a:srgbClr>
            </a:solidFill>
            <a:ln w="38100" cap="rnd">
              <a:solidFill>
                <a:srgbClr val="FFFFFF"/>
              </a:solidFill>
              <a:prstDash val="solid"/>
              <a:round/>
            </a:ln>
          </p:spPr>
        </p:sp>
        <p:sp>
          <p:nvSpPr>
            <p:cNvPr name="TextBox 19" id="19"/>
            <p:cNvSpPr txBox="true"/>
            <p:nvPr/>
          </p:nvSpPr>
          <p:spPr>
            <a:xfrm>
              <a:off x="0" y="-38100"/>
              <a:ext cx="2170059" cy="86865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2801600" y="0"/>
            <a:ext cx="5486400" cy="10287000"/>
          </a:xfrm>
          <a:custGeom>
            <a:avLst/>
            <a:gdLst/>
            <a:ahLst/>
            <a:cxnLst/>
            <a:rect r="r" b="b" t="t" l="l"/>
            <a:pathLst>
              <a:path h="10287000" w="5486400">
                <a:moveTo>
                  <a:pt x="0" y="0"/>
                </a:moveTo>
                <a:lnTo>
                  <a:pt x="5486400" y="0"/>
                </a:lnTo>
                <a:lnTo>
                  <a:pt x="5486400" y="10287000"/>
                </a:lnTo>
                <a:lnTo>
                  <a:pt x="0" y="10287000"/>
                </a:lnTo>
                <a:lnTo>
                  <a:pt x="0" y="0"/>
                </a:lnTo>
                <a:close/>
              </a:path>
            </a:pathLst>
          </a:custGeom>
          <a:blipFill>
            <a:blip r:embed="rId2"/>
            <a:stretch>
              <a:fillRect l="-12500" t="0" r="-12500" b="0"/>
            </a:stretch>
          </a:blipFill>
        </p:spPr>
      </p:sp>
      <p:sp>
        <p:nvSpPr>
          <p:cNvPr name="TextBox 21" id="21"/>
          <p:cNvSpPr txBox="true"/>
          <p:nvPr/>
        </p:nvSpPr>
        <p:spPr>
          <a:xfrm rot="0">
            <a:off x="4031845" y="800807"/>
            <a:ext cx="4192212" cy="1277493"/>
          </a:xfrm>
          <a:prstGeom prst="rect">
            <a:avLst/>
          </a:prstGeom>
        </p:spPr>
        <p:txBody>
          <a:bodyPr anchor="t" rtlCol="false" tIns="0" lIns="0" bIns="0" rIns="0">
            <a:spAutoFit/>
          </a:bodyPr>
          <a:lstStyle/>
          <a:p>
            <a:pPr algn="l" marL="0" indent="0" lvl="0">
              <a:lnSpc>
                <a:spcPts val="8586"/>
              </a:lnSpc>
            </a:pPr>
            <a:r>
              <a:rPr lang="en-US" sz="8100" spc="299">
                <a:solidFill>
                  <a:srgbClr val="FFFFFF"/>
                </a:solidFill>
                <a:latin typeface="Cheddar"/>
                <a:ea typeface="Cheddar"/>
                <a:cs typeface="Cheddar"/>
                <a:sym typeface="Cheddar"/>
              </a:rPr>
              <a:t>Sommaire</a:t>
            </a:r>
          </a:p>
        </p:txBody>
      </p:sp>
      <p:sp>
        <p:nvSpPr>
          <p:cNvPr name="TextBox 22" id="22"/>
          <p:cNvSpPr txBox="true"/>
          <p:nvPr/>
        </p:nvSpPr>
        <p:spPr>
          <a:xfrm rot="0">
            <a:off x="4590860" y="2863945"/>
            <a:ext cx="3473820" cy="592926"/>
          </a:xfrm>
          <a:prstGeom prst="rect">
            <a:avLst/>
          </a:prstGeom>
        </p:spPr>
        <p:txBody>
          <a:bodyPr anchor="t" rtlCol="false" tIns="0" lIns="0" bIns="0" rIns="0">
            <a:spAutoFit/>
          </a:bodyPr>
          <a:lstStyle/>
          <a:p>
            <a:pPr algn="l">
              <a:lnSpc>
                <a:spcPts val="4732"/>
              </a:lnSpc>
            </a:pPr>
            <a:r>
              <a:rPr lang="en-US" sz="3380" b="true">
                <a:solidFill>
                  <a:srgbClr val="FFFFFF"/>
                </a:solidFill>
                <a:latin typeface="Arimo Bold"/>
                <a:ea typeface="Arimo Bold"/>
                <a:cs typeface="Arimo Bold"/>
                <a:sym typeface="Arimo Bold"/>
              </a:rPr>
              <a:t>INTRODUCTION</a:t>
            </a:r>
          </a:p>
        </p:txBody>
      </p:sp>
      <p:sp>
        <p:nvSpPr>
          <p:cNvPr name="TextBox 23" id="23"/>
          <p:cNvSpPr txBox="true"/>
          <p:nvPr/>
        </p:nvSpPr>
        <p:spPr>
          <a:xfrm rot="0">
            <a:off x="4590860" y="4257057"/>
            <a:ext cx="4311828" cy="592926"/>
          </a:xfrm>
          <a:prstGeom prst="rect">
            <a:avLst/>
          </a:prstGeom>
        </p:spPr>
        <p:txBody>
          <a:bodyPr anchor="t" rtlCol="false" tIns="0" lIns="0" bIns="0" rIns="0">
            <a:spAutoFit/>
          </a:bodyPr>
          <a:lstStyle/>
          <a:p>
            <a:pPr algn="l">
              <a:lnSpc>
                <a:spcPts val="4732"/>
              </a:lnSpc>
            </a:pPr>
            <a:r>
              <a:rPr lang="en-US" sz="3380" b="true">
                <a:solidFill>
                  <a:srgbClr val="FFFFFF"/>
                </a:solidFill>
                <a:latin typeface="Arimo Bold"/>
                <a:ea typeface="Arimo Bold"/>
                <a:cs typeface="Arimo Bold"/>
                <a:sym typeface="Arimo Bold"/>
              </a:rPr>
              <a:t>TECHNOLOGIES</a:t>
            </a:r>
          </a:p>
        </p:txBody>
      </p:sp>
      <p:sp>
        <p:nvSpPr>
          <p:cNvPr name="TextBox 24" id="24"/>
          <p:cNvSpPr txBox="true"/>
          <p:nvPr/>
        </p:nvSpPr>
        <p:spPr>
          <a:xfrm rot="0">
            <a:off x="4543235" y="5452386"/>
            <a:ext cx="4083228" cy="592926"/>
          </a:xfrm>
          <a:prstGeom prst="rect">
            <a:avLst/>
          </a:prstGeom>
        </p:spPr>
        <p:txBody>
          <a:bodyPr anchor="t" rtlCol="false" tIns="0" lIns="0" bIns="0" rIns="0">
            <a:spAutoFit/>
          </a:bodyPr>
          <a:lstStyle/>
          <a:p>
            <a:pPr algn="l">
              <a:lnSpc>
                <a:spcPts val="4732"/>
              </a:lnSpc>
            </a:pPr>
            <a:r>
              <a:rPr lang="en-US" sz="3380" b="true">
                <a:solidFill>
                  <a:srgbClr val="FFFFFF"/>
                </a:solidFill>
                <a:latin typeface="Arimo Bold"/>
                <a:ea typeface="Arimo Bold"/>
                <a:cs typeface="Arimo Bold"/>
                <a:sym typeface="Arimo Bold"/>
              </a:rPr>
              <a:t> NOTRE SOLUTION</a:t>
            </a:r>
          </a:p>
        </p:txBody>
      </p:sp>
      <p:sp>
        <p:nvSpPr>
          <p:cNvPr name="TextBox 25" id="25"/>
          <p:cNvSpPr txBox="true"/>
          <p:nvPr/>
        </p:nvSpPr>
        <p:spPr>
          <a:xfrm rot="0">
            <a:off x="4590860" y="6758190"/>
            <a:ext cx="6746413" cy="592926"/>
          </a:xfrm>
          <a:prstGeom prst="rect">
            <a:avLst/>
          </a:prstGeom>
        </p:spPr>
        <p:txBody>
          <a:bodyPr anchor="t" rtlCol="false" tIns="0" lIns="0" bIns="0" rIns="0">
            <a:spAutoFit/>
          </a:bodyPr>
          <a:lstStyle/>
          <a:p>
            <a:pPr algn="l">
              <a:lnSpc>
                <a:spcPts val="4732"/>
              </a:lnSpc>
            </a:pPr>
            <a:r>
              <a:rPr lang="en-US" sz="3380" b="true">
                <a:solidFill>
                  <a:srgbClr val="FFFFFF"/>
                </a:solidFill>
                <a:latin typeface="Arimo Bold"/>
                <a:ea typeface="Arimo Bold"/>
                <a:cs typeface="Arimo Bold"/>
                <a:sym typeface="Arimo Bold"/>
              </a:rPr>
              <a:t>DÉMONSTRATION PRATIQUE</a:t>
            </a:r>
          </a:p>
        </p:txBody>
      </p:sp>
      <p:sp>
        <p:nvSpPr>
          <p:cNvPr name="TextBox 26" id="26"/>
          <p:cNvSpPr txBox="true"/>
          <p:nvPr/>
        </p:nvSpPr>
        <p:spPr>
          <a:xfrm rot="0">
            <a:off x="4590860" y="8204538"/>
            <a:ext cx="3385286" cy="592926"/>
          </a:xfrm>
          <a:prstGeom prst="rect">
            <a:avLst/>
          </a:prstGeom>
        </p:spPr>
        <p:txBody>
          <a:bodyPr anchor="t" rtlCol="false" tIns="0" lIns="0" bIns="0" rIns="0">
            <a:spAutoFit/>
          </a:bodyPr>
          <a:lstStyle/>
          <a:p>
            <a:pPr algn="l">
              <a:lnSpc>
                <a:spcPts val="4732"/>
              </a:lnSpc>
            </a:pPr>
            <a:r>
              <a:rPr lang="en-US" sz="3380" b="true">
                <a:solidFill>
                  <a:srgbClr val="FFFFFF"/>
                </a:solidFill>
                <a:latin typeface="Arimo Bold"/>
                <a:ea typeface="Arimo Bold"/>
                <a:cs typeface="Arimo Bold"/>
                <a:sym typeface="Arimo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96" r="0" b="-9296"/>
            </a:stretch>
          </a:blipFill>
        </p:spPr>
      </p:sp>
      <p:grpSp>
        <p:nvGrpSpPr>
          <p:cNvPr name="Group 3" id="3"/>
          <p:cNvGrpSpPr/>
          <p:nvPr/>
        </p:nvGrpSpPr>
        <p:grpSpPr>
          <a:xfrm rot="0">
            <a:off x="0" y="0"/>
            <a:ext cx="18288000" cy="10414136"/>
            <a:chOff x="0" y="0"/>
            <a:chExt cx="4816593" cy="2742818"/>
          </a:xfrm>
        </p:grpSpPr>
        <p:sp>
          <p:nvSpPr>
            <p:cNvPr name="Freeform 4" id="4"/>
            <p:cNvSpPr/>
            <p:nvPr/>
          </p:nvSpPr>
          <p:spPr>
            <a:xfrm flipH="false" flipV="false" rot="0">
              <a:off x="0" y="0"/>
              <a:ext cx="4816592" cy="2742818"/>
            </a:xfrm>
            <a:custGeom>
              <a:avLst/>
              <a:gdLst/>
              <a:ahLst/>
              <a:cxnLst/>
              <a:rect r="r" b="b" t="t" l="l"/>
              <a:pathLst>
                <a:path h="2742818" w="4816592">
                  <a:moveTo>
                    <a:pt x="0" y="0"/>
                  </a:moveTo>
                  <a:lnTo>
                    <a:pt x="4816592" y="0"/>
                  </a:lnTo>
                  <a:lnTo>
                    <a:pt x="4816592" y="2742818"/>
                  </a:lnTo>
                  <a:lnTo>
                    <a:pt x="0" y="2742818"/>
                  </a:lnTo>
                  <a:close/>
                </a:path>
              </a:pathLst>
            </a:custGeom>
            <a:gradFill rotWithShape="true">
              <a:gsLst>
                <a:gs pos="0">
                  <a:srgbClr val="000000">
                    <a:alpha val="63000"/>
                  </a:srgbClr>
                </a:gs>
                <a:gs pos="100000">
                  <a:srgbClr val="3533CD">
                    <a:alpha val="63000"/>
                  </a:srgbClr>
                </a:gs>
              </a:gsLst>
              <a:lin ang="0"/>
            </a:gradFill>
          </p:spPr>
        </p:sp>
        <p:sp>
          <p:nvSpPr>
            <p:cNvPr name="TextBox 5" id="5"/>
            <p:cNvSpPr txBox="true"/>
            <p:nvPr/>
          </p:nvSpPr>
          <p:spPr>
            <a:xfrm>
              <a:off x="0" y="-38100"/>
              <a:ext cx="4816593" cy="27809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573108" y="4320486"/>
            <a:ext cx="9141785" cy="1588877"/>
          </a:xfrm>
          <a:prstGeom prst="rect">
            <a:avLst/>
          </a:prstGeom>
        </p:spPr>
        <p:txBody>
          <a:bodyPr anchor="t" rtlCol="false" tIns="0" lIns="0" bIns="0" rIns="0">
            <a:spAutoFit/>
          </a:bodyPr>
          <a:lstStyle/>
          <a:p>
            <a:pPr algn="ctr" marL="0" indent="0" lvl="0">
              <a:lnSpc>
                <a:spcPts val="10682"/>
              </a:lnSpc>
            </a:pPr>
            <a:r>
              <a:rPr lang="en-US" sz="10077" spc="372">
                <a:solidFill>
                  <a:srgbClr val="FFFFFF"/>
                </a:solidFill>
                <a:latin typeface="Cheddar"/>
                <a:ea typeface="Cheddar"/>
                <a:cs typeface="Cheddar"/>
                <a:sym typeface="Cheddar"/>
              </a:rPr>
              <a:t>Introduction</a:t>
            </a:r>
          </a:p>
        </p:txBody>
      </p:sp>
      <p:sp>
        <p:nvSpPr>
          <p:cNvPr name="Freeform 7" id="7"/>
          <p:cNvSpPr/>
          <p:nvPr/>
        </p:nvSpPr>
        <p:spPr>
          <a:xfrm flipH="false" flipV="false" rot="0">
            <a:off x="0" y="9420952"/>
            <a:ext cx="3215366" cy="866048"/>
          </a:xfrm>
          <a:custGeom>
            <a:avLst/>
            <a:gdLst/>
            <a:ahLst/>
            <a:cxnLst/>
            <a:rect r="r" b="b" t="t" l="l"/>
            <a:pathLst>
              <a:path h="866048" w="3215366">
                <a:moveTo>
                  <a:pt x="0" y="0"/>
                </a:moveTo>
                <a:lnTo>
                  <a:pt x="3215366" y="0"/>
                </a:lnTo>
                <a:lnTo>
                  <a:pt x="3215366" y="866048"/>
                </a:lnTo>
                <a:lnTo>
                  <a:pt x="0" y="8660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9679856"/>
            <a:ext cx="213293" cy="607144"/>
          </a:xfrm>
          <a:prstGeom prst="rect">
            <a:avLst/>
          </a:prstGeom>
        </p:spPr>
        <p:txBody>
          <a:bodyPr anchor="t" rtlCol="false" tIns="0" lIns="0" bIns="0" rIns="0">
            <a:spAutoFit/>
          </a:bodyPr>
          <a:lstStyle/>
          <a:p>
            <a:pPr algn="ctr" marL="0" indent="0" lvl="0">
              <a:lnSpc>
                <a:spcPts val="4034"/>
              </a:lnSpc>
            </a:pPr>
            <a:r>
              <a:rPr lang="en-US" sz="3806" spc="140">
                <a:solidFill>
                  <a:srgbClr val="FFFFFF"/>
                </a:solidFill>
                <a:latin typeface="Cheddar"/>
                <a:ea typeface="Cheddar"/>
                <a:cs typeface="Cheddar"/>
                <a:sym typeface="Cheddar"/>
              </a:rPr>
              <a:t>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397951" cy="9258300"/>
          </a:xfrm>
          <a:custGeom>
            <a:avLst/>
            <a:gdLst/>
            <a:ahLst/>
            <a:cxnLst/>
            <a:rect r="r" b="b" t="t" l="l"/>
            <a:pathLst>
              <a:path h="9258300" w="6397951">
                <a:moveTo>
                  <a:pt x="0" y="0"/>
                </a:moveTo>
                <a:lnTo>
                  <a:pt x="6397951" y="0"/>
                </a:lnTo>
                <a:lnTo>
                  <a:pt x="6397951" y="9258300"/>
                </a:lnTo>
                <a:lnTo>
                  <a:pt x="0" y="9258300"/>
                </a:lnTo>
                <a:lnTo>
                  <a:pt x="0" y="0"/>
                </a:lnTo>
                <a:close/>
              </a:path>
            </a:pathLst>
          </a:custGeom>
          <a:blipFill>
            <a:blip r:embed="rId2"/>
            <a:stretch>
              <a:fillRect l="-5882" t="-4877" r="0" b="-4877"/>
            </a:stretch>
          </a:blipFill>
        </p:spPr>
      </p:sp>
      <p:sp>
        <p:nvSpPr>
          <p:cNvPr name="TextBox 3" id="3"/>
          <p:cNvSpPr txBox="true"/>
          <p:nvPr/>
        </p:nvSpPr>
        <p:spPr>
          <a:xfrm rot="0">
            <a:off x="8174353" y="4047765"/>
            <a:ext cx="8757687" cy="3776980"/>
          </a:xfrm>
          <a:prstGeom prst="rect">
            <a:avLst/>
          </a:prstGeom>
        </p:spPr>
        <p:txBody>
          <a:bodyPr anchor="t" rtlCol="false" tIns="0" lIns="0" bIns="0" rIns="0">
            <a:spAutoFit/>
          </a:bodyPr>
          <a:lstStyle/>
          <a:p>
            <a:pPr algn="l">
              <a:lnSpc>
                <a:spcPts val="3710"/>
              </a:lnSpc>
            </a:pPr>
            <a:r>
              <a:rPr lang="en-US" sz="3500" spc="129">
                <a:solidFill>
                  <a:srgbClr val="FFFFFF"/>
                </a:solidFill>
                <a:latin typeface="Arimo"/>
                <a:ea typeface="Arimo"/>
                <a:cs typeface="Arimo"/>
                <a:sym typeface="Arimo"/>
              </a:rPr>
              <a:t>Le monitoring est la surveillance continue d'un système informatique pour Observer le comportement en temps réel</a:t>
            </a:r>
          </a:p>
          <a:p>
            <a:pPr algn="l">
              <a:lnSpc>
                <a:spcPts val="3710"/>
              </a:lnSpc>
            </a:pPr>
            <a:r>
              <a:rPr lang="en-US" sz="3500" spc="129">
                <a:solidFill>
                  <a:srgbClr val="FFFFFF"/>
                </a:solidFill>
                <a:latin typeface="Arimo"/>
                <a:ea typeface="Arimo"/>
                <a:cs typeface="Arimo"/>
                <a:sym typeface="Arimo"/>
              </a:rPr>
              <a:t>Détecter les problèmes avant qu'ils n'affectent les utilisateurs </a:t>
            </a:r>
          </a:p>
          <a:p>
            <a:pPr algn="l">
              <a:lnSpc>
                <a:spcPts val="3710"/>
              </a:lnSpc>
            </a:pPr>
            <a:r>
              <a:rPr lang="en-US" sz="3500" spc="129">
                <a:solidFill>
                  <a:srgbClr val="FFFFFF"/>
                </a:solidFill>
                <a:latin typeface="Arimo"/>
                <a:ea typeface="Arimo"/>
                <a:cs typeface="Arimo"/>
                <a:sym typeface="Arimo"/>
              </a:rPr>
              <a:t>Mesurer les performances et la disponibilité</a:t>
            </a:r>
          </a:p>
          <a:p>
            <a:pPr algn="l">
              <a:lnSpc>
                <a:spcPts val="3710"/>
              </a:lnSpc>
              <a:spcBef>
                <a:spcPct val="0"/>
              </a:spcBef>
            </a:pPr>
            <a:r>
              <a:rPr lang="en-US" sz="3500" spc="129">
                <a:solidFill>
                  <a:srgbClr val="FFFFFF"/>
                </a:solidFill>
                <a:latin typeface="Arimo"/>
                <a:ea typeface="Arimo"/>
                <a:cs typeface="Arimo"/>
                <a:sym typeface="Arimo"/>
              </a:rPr>
              <a:t>Prévoir les besoins futurs</a:t>
            </a:r>
          </a:p>
        </p:txBody>
      </p:sp>
      <p:sp>
        <p:nvSpPr>
          <p:cNvPr name="TextBox 4" id="4"/>
          <p:cNvSpPr txBox="true"/>
          <p:nvPr/>
        </p:nvSpPr>
        <p:spPr>
          <a:xfrm rot="0">
            <a:off x="8501613" y="438150"/>
            <a:ext cx="7225902" cy="2363343"/>
          </a:xfrm>
          <a:prstGeom prst="rect">
            <a:avLst/>
          </a:prstGeom>
        </p:spPr>
        <p:txBody>
          <a:bodyPr anchor="t" rtlCol="false" tIns="0" lIns="0" bIns="0" rIns="0">
            <a:spAutoFit/>
          </a:bodyPr>
          <a:lstStyle/>
          <a:p>
            <a:pPr algn="l" marL="0" indent="0" lvl="0">
              <a:lnSpc>
                <a:spcPts val="8586"/>
              </a:lnSpc>
            </a:pPr>
            <a:r>
              <a:rPr lang="en-US" sz="8100" spc="299">
                <a:solidFill>
                  <a:srgbClr val="FFFFFF"/>
                </a:solidFill>
                <a:latin typeface="Cheddar"/>
                <a:ea typeface="Cheddar"/>
                <a:cs typeface="Cheddar"/>
                <a:sym typeface="Cheddar"/>
              </a:rPr>
              <a:t>QU'EST-CE QUE LE MONITORING</a:t>
            </a:r>
          </a:p>
        </p:txBody>
      </p:sp>
      <p:sp>
        <p:nvSpPr>
          <p:cNvPr name="Freeform 5" id="5"/>
          <p:cNvSpPr/>
          <p:nvPr/>
        </p:nvSpPr>
        <p:spPr>
          <a:xfrm flipH="false" flipV="false" rot="0">
            <a:off x="0" y="9420952"/>
            <a:ext cx="3215366" cy="866048"/>
          </a:xfrm>
          <a:custGeom>
            <a:avLst/>
            <a:gdLst/>
            <a:ahLst/>
            <a:cxnLst/>
            <a:rect r="r" b="b" t="t" l="l"/>
            <a:pathLst>
              <a:path h="866048" w="3215366">
                <a:moveTo>
                  <a:pt x="0" y="0"/>
                </a:moveTo>
                <a:lnTo>
                  <a:pt x="3215366" y="0"/>
                </a:lnTo>
                <a:lnTo>
                  <a:pt x="3215366" y="866048"/>
                </a:lnTo>
                <a:lnTo>
                  <a:pt x="0" y="8660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9679856"/>
            <a:ext cx="213293" cy="607144"/>
          </a:xfrm>
          <a:prstGeom prst="rect">
            <a:avLst/>
          </a:prstGeom>
        </p:spPr>
        <p:txBody>
          <a:bodyPr anchor="t" rtlCol="false" tIns="0" lIns="0" bIns="0" rIns="0">
            <a:spAutoFit/>
          </a:bodyPr>
          <a:lstStyle/>
          <a:p>
            <a:pPr algn="ctr" marL="0" indent="0" lvl="0">
              <a:lnSpc>
                <a:spcPts val="4034"/>
              </a:lnSpc>
            </a:pPr>
            <a:r>
              <a:rPr lang="en-US" sz="3806" spc="140">
                <a:solidFill>
                  <a:srgbClr val="FFFFFF"/>
                </a:solidFill>
                <a:latin typeface="Cheddar"/>
                <a:ea typeface="Cheddar"/>
                <a:cs typeface="Cheddar"/>
                <a:sym typeface="Cheddar"/>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821359" y="3240372"/>
            <a:ext cx="852942" cy="852942"/>
            <a:chOff x="0" y="0"/>
            <a:chExt cx="1137256" cy="1137256"/>
          </a:xfrm>
        </p:grpSpPr>
        <p:grpSp>
          <p:nvGrpSpPr>
            <p:cNvPr name="Group 3" id="3"/>
            <p:cNvGrpSpPr/>
            <p:nvPr/>
          </p:nvGrpSpPr>
          <p:grpSpPr>
            <a:xfrm rot="-10800000">
              <a:off x="0" y="0"/>
              <a:ext cx="1137256" cy="113725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5" id="5"/>
            <p:cNvGrpSpPr/>
            <p:nvPr/>
          </p:nvGrpSpPr>
          <p:grpSpPr>
            <a:xfrm rot="-10800000">
              <a:off x="417431" y="417431"/>
              <a:ext cx="302394" cy="30239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20052"/>
              </a:solidFill>
            </p:spPr>
          </p:sp>
        </p:grpSp>
      </p:grpSp>
      <p:grpSp>
        <p:nvGrpSpPr>
          <p:cNvPr name="Group 7" id="7"/>
          <p:cNvGrpSpPr/>
          <p:nvPr/>
        </p:nvGrpSpPr>
        <p:grpSpPr>
          <a:xfrm rot="0">
            <a:off x="9821359" y="5527747"/>
            <a:ext cx="852942" cy="852942"/>
            <a:chOff x="0" y="0"/>
            <a:chExt cx="1137256" cy="1137256"/>
          </a:xfrm>
        </p:grpSpPr>
        <p:grpSp>
          <p:nvGrpSpPr>
            <p:cNvPr name="Group 8" id="8"/>
            <p:cNvGrpSpPr/>
            <p:nvPr/>
          </p:nvGrpSpPr>
          <p:grpSpPr>
            <a:xfrm rot="-10800000">
              <a:off x="0" y="0"/>
              <a:ext cx="1137256" cy="113725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0" id="10"/>
            <p:cNvGrpSpPr/>
            <p:nvPr/>
          </p:nvGrpSpPr>
          <p:grpSpPr>
            <a:xfrm rot="-10800000">
              <a:off x="417431" y="417431"/>
              <a:ext cx="302394" cy="30239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20052"/>
              </a:solidFill>
            </p:spPr>
          </p:sp>
        </p:grpSp>
      </p:grpSp>
      <p:grpSp>
        <p:nvGrpSpPr>
          <p:cNvPr name="Group 12" id="12"/>
          <p:cNvGrpSpPr/>
          <p:nvPr/>
        </p:nvGrpSpPr>
        <p:grpSpPr>
          <a:xfrm rot="0">
            <a:off x="0" y="0"/>
            <a:ext cx="9144000" cy="10287000"/>
            <a:chOff x="0" y="0"/>
            <a:chExt cx="12192000" cy="13716000"/>
          </a:xfrm>
        </p:grpSpPr>
        <p:pic>
          <p:nvPicPr>
            <p:cNvPr name="Picture 13" id="13"/>
            <p:cNvPicPr>
              <a:picLocks noChangeAspect="true"/>
            </p:cNvPicPr>
            <p:nvPr/>
          </p:nvPicPr>
          <p:blipFill>
            <a:blip r:embed="rId2"/>
            <a:srcRect l="13795" t="0" r="26870" b="0"/>
            <a:stretch>
              <a:fillRect/>
            </a:stretch>
          </p:blipFill>
          <p:spPr>
            <a:xfrm flipH="false" flipV="false">
              <a:off x="0" y="0"/>
              <a:ext cx="12192000" cy="13716000"/>
            </a:xfrm>
            <a:prstGeom prst="rect">
              <a:avLst/>
            </a:prstGeom>
          </p:spPr>
        </p:pic>
      </p:grpSp>
      <p:grpSp>
        <p:nvGrpSpPr>
          <p:cNvPr name="Group 14" id="14"/>
          <p:cNvGrpSpPr/>
          <p:nvPr/>
        </p:nvGrpSpPr>
        <p:grpSpPr>
          <a:xfrm rot="0">
            <a:off x="-9144000" y="-63568"/>
            <a:ext cx="18288000" cy="10414136"/>
            <a:chOff x="0" y="0"/>
            <a:chExt cx="4816593" cy="2742818"/>
          </a:xfrm>
        </p:grpSpPr>
        <p:sp>
          <p:nvSpPr>
            <p:cNvPr name="Freeform 15" id="15"/>
            <p:cNvSpPr/>
            <p:nvPr/>
          </p:nvSpPr>
          <p:spPr>
            <a:xfrm flipH="false" flipV="false" rot="0">
              <a:off x="0" y="0"/>
              <a:ext cx="4816592" cy="2742818"/>
            </a:xfrm>
            <a:custGeom>
              <a:avLst/>
              <a:gdLst/>
              <a:ahLst/>
              <a:cxnLst/>
              <a:rect r="r" b="b" t="t" l="l"/>
              <a:pathLst>
                <a:path h="2742818" w="4816592">
                  <a:moveTo>
                    <a:pt x="0" y="0"/>
                  </a:moveTo>
                  <a:lnTo>
                    <a:pt x="4816592" y="0"/>
                  </a:lnTo>
                  <a:lnTo>
                    <a:pt x="4816592" y="2742818"/>
                  </a:lnTo>
                  <a:lnTo>
                    <a:pt x="0" y="2742818"/>
                  </a:lnTo>
                  <a:close/>
                </a:path>
              </a:pathLst>
            </a:custGeom>
            <a:solidFill>
              <a:srgbClr val="020052">
                <a:alpha val="62745"/>
              </a:srgbClr>
            </a:solidFill>
          </p:spPr>
        </p:sp>
        <p:sp>
          <p:nvSpPr>
            <p:cNvPr name="TextBox 16" id="16"/>
            <p:cNvSpPr txBox="true"/>
            <p:nvPr/>
          </p:nvSpPr>
          <p:spPr>
            <a:xfrm>
              <a:off x="0" y="-38100"/>
              <a:ext cx="4816593" cy="2780918"/>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41888" y="4186479"/>
            <a:ext cx="7060223" cy="1426210"/>
          </a:xfrm>
          <a:prstGeom prst="rect">
            <a:avLst/>
          </a:prstGeom>
        </p:spPr>
        <p:txBody>
          <a:bodyPr anchor="t" rtlCol="false" tIns="0" lIns="0" bIns="0" rIns="0">
            <a:spAutoFit/>
          </a:bodyPr>
          <a:lstStyle/>
          <a:p>
            <a:pPr algn="l" marL="0" indent="0" lvl="0">
              <a:lnSpc>
                <a:spcPts val="9679"/>
              </a:lnSpc>
            </a:pPr>
            <a:r>
              <a:rPr lang="en-US" sz="8799" spc="325">
                <a:solidFill>
                  <a:srgbClr val="FFFFFF"/>
                </a:solidFill>
                <a:latin typeface="Cheddar"/>
                <a:ea typeface="Cheddar"/>
                <a:cs typeface="Cheddar"/>
                <a:sym typeface="Cheddar"/>
              </a:rPr>
              <a:t>TECHNO</a:t>
            </a:r>
            <a:r>
              <a:rPr lang="en-US" sz="8799" spc="325">
                <a:solidFill>
                  <a:srgbClr val="FFFFFF"/>
                </a:solidFill>
                <a:latin typeface="Cheddar"/>
                <a:ea typeface="Cheddar"/>
                <a:cs typeface="Cheddar"/>
                <a:sym typeface="Cheddar"/>
              </a:rPr>
              <a:t>LOGIES</a:t>
            </a:r>
          </a:p>
        </p:txBody>
      </p:sp>
      <p:sp>
        <p:nvSpPr>
          <p:cNvPr name="TextBox 18" id="18"/>
          <p:cNvSpPr txBox="true"/>
          <p:nvPr/>
        </p:nvSpPr>
        <p:spPr>
          <a:xfrm rot="0">
            <a:off x="12417404" y="3123701"/>
            <a:ext cx="3716449" cy="796449"/>
          </a:xfrm>
          <a:prstGeom prst="rect">
            <a:avLst/>
          </a:prstGeom>
        </p:spPr>
        <p:txBody>
          <a:bodyPr anchor="t" rtlCol="false" tIns="0" lIns="0" bIns="0" rIns="0">
            <a:spAutoFit/>
          </a:bodyPr>
          <a:lstStyle/>
          <a:p>
            <a:pPr algn="l" marL="0" indent="0" lvl="0">
              <a:lnSpc>
                <a:spcPts val="6366"/>
              </a:lnSpc>
            </a:pPr>
            <a:r>
              <a:rPr lang="en-US" b="true" sz="4547" spc="168">
                <a:solidFill>
                  <a:srgbClr val="FFFFFF"/>
                </a:solidFill>
                <a:latin typeface="Arimo Bold"/>
                <a:ea typeface="Arimo Bold"/>
                <a:cs typeface="Arimo Bold"/>
                <a:sym typeface="Arimo Bold"/>
              </a:rPr>
              <a:t>Prom</a:t>
            </a:r>
            <a:r>
              <a:rPr lang="en-US" b="true" sz="4547" spc="168">
                <a:solidFill>
                  <a:srgbClr val="FFFFFF"/>
                </a:solidFill>
                <a:latin typeface="Arimo Bold"/>
                <a:ea typeface="Arimo Bold"/>
                <a:cs typeface="Arimo Bold"/>
                <a:sym typeface="Arimo Bold"/>
              </a:rPr>
              <a:t>etheus</a:t>
            </a:r>
          </a:p>
        </p:txBody>
      </p:sp>
      <p:sp>
        <p:nvSpPr>
          <p:cNvPr name="TextBox 19" id="19"/>
          <p:cNvSpPr txBox="true"/>
          <p:nvPr/>
        </p:nvSpPr>
        <p:spPr>
          <a:xfrm rot="0">
            <a:off x="12417404" y="5422972"/>
            <a:ext cx="2470177" cy="796449"/>
          </a:xfrm>
          <a:prstGeom prst="rect">
            <a:avLst/>
          </a:prstGeom>
        </p:spPr>
        <p:txBody>
          <a:bodyPr anchor="t" rtlCol="false" tIns="0" lIns="0" bIns="0" rIns="0">
            <a:spAutoFit/>
          </a:bodyPr>
          <a:lstStyle/>
          <a:p>
            <a:pPr algn="l" marL="0" indent="0" lvl="0">
              <a:lnSpc>
                <a:spcPts val="6366"/>
              </a:lnSpc>
            </a:pPr>
            <a:r>
              <a:rPr lang="en-US" b="true" sz="4547" spc="168">
                <a:solidFill>
                  <a:srgbClr val="FFFFFF"/>
                </a:solidFill>
                <a:latin typeface="Arimo Bold"/>
                <a:ea typeface="Arimo Bold"/>
                <a:cs typeface="Arimo Bold"/>
                <a:sym typeface="Arimo Bold"/>
              </a:rPr>
              <a:t>Grafa</a:t>
            </a:r>
            <a:r>
              <a:rPr lang="en-US" b="true" sz="4547" spc="168">
                <a:solidFill>
                  <a:srgbClr val="FFFFFF"/>
                </a:solidFill>
                <a:latin typeface="Arimo Bold"/>
                <a:ea typeface="Arimo Bold"/>
                <a:cs typeface="Arimo Bold"/>
                <a:sym typeface="Arimo Bold"/>
              </a:rPr>
              <a:t>na</a:t>
            </a:r>
          </a:p>
        </p:txBody>
      </p:sp>
      <p:sp>
        <p:nvSpPr>
          <p:cNvPr name="Freeform 20" id="20"/>
          <p:cNvSpPr/>
          <p:nvPr/>
        </p:nvSpPr>
        <p:spPr>
          <a:xfrm flipH="false" flipV="false" rot="0">
            <a:off x="0" y="9420952"/>
            <a:ext cx="3215366" cy="866048"/>
          </a:xfrm>
          <a:custGeom>
            <a:avLst/>
            <a:gdLst/>
            <a:ahLst/>
            <a:cxnLst/>
            <a:rect r="r" b="b" t="t" l="l"/>
            <a:pathLst>
              <a:path h="866048" w="3215366">
                <a:moveTo>
                  <a:pt x="0" y="0"/>
                </a:moveTo>
                <a:lnTo>
                  <a:pt x="3215366" y="0"/>
                </a:lnTo>
                <a:lnTo>
                  <a:pt x="3215366" y="866048"/>
                </a:lnTo>
                <a:lnTo>
                  <a:pt x="0" y="8660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1195401" y="9743424"/>
            <a:ext cx="213293" cy="607144"/>
          </a:xfrm>
          <a:prstGeom prst="rect">
            <a:avLst/>
          </a:prstGeom>
        </p:spPr>
        <p:txBody>
          <a:bodyPr anchor="t" rtlCol="false" tIns="0" lIns="0" bIns="0" rIns="0">
            <a:spAutoFit/>
          </a:bodyPr>
          <a:lstStyle/>
          <a:p>
            <a:pPr algn="ctr" marL="0" indent="0" lvl="0">
              <a:lnSpc>
                <a:spcPts val="4034"/>
              </a:lnSpc>
            </a:pPr>
            <a:r>
              <a:rPr lang="en-US" sz="3806" spc="140">
                <a:solidFill>
                  <a:srgbClr val="FFFFFF"/>
                </a:solidFill>
                <a:latin typeface="Cheddar"/>
                <a:ea typeface="Cheddar"/>
                <a:cs typeface="Cheddar"/>
                <a:sym typeface="Cheddar"/>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76" r="-5882" b="-91176"/>
            </a:stretch>
          </a:blipFill>
        </p:spPr>
      </p:sp>
      <p:grpSp>
        <p:nvGrpSpPr>
          <p:cNvPr name="Group 3" id="3"/>
          <p:cNvGrpSpPr/>
          <p:nvPr/>
        </p:nvGrpSpPr>
        <p:grpSpPr>
          <a:xfrm rot="0">
            <a:off x="0" y="0"/>
            <a:ext cx="18288000" cy="10414136"/>
            <a:chOff x="0" y="0"/>
            <a:chExt cx="4816593" cy="2742818"/>
          </a:xfrm>
        </p:grpSpPr>
        <p:sp>
          <p:nvSpPr>
            <p:cNvPr name="Freeform 4" id="4"/>
            <p:cNvSpPr/>
            <p:nvPr/>
          </p:nvSpPr>
          <p:spPr>
            <a:xfrm flipH="false" flipV="false" rot="0">
              <a:off x="0" y="0"/>
              <a:ext cx="4816592" cy="2742818"/>
            </a:xfrm>
            <a:custGeom>
              <a:avLst/>
              <a:gdLst/>
              <a:ahLst/>
              <a:cxnLst/>
              <a:rect r="r" b="b" t="t" l="l"/>
              <a:pathLst>
                <a:path h="2742818" w="4816592">
                  <a:moveTo>
                    <a:pt x="0" y="0"/>
                  </a:moveTo>
                  <a:lnTo>
                    <a:pt x="4816592" y="0"/>
                  </a:lnTo>
                  <a:lnTo>
                    <a:pt x="4816592" y="2742818"/>
                  </a:lnTo>
                  <a:lnTo>
                    <a:pt x="0" y="2742818"/>
                  </a:lnTo>
                  <a:close/>
                </a:path>
              </a:pathLst>
            </a:custGeom>
            <a:gradFill rotWithShape="true">
              <a:gsLst>
                <a:gs pos="0">
                  <a:srgbClr val="000000">
                    <a:alpha val="63000"/>
                  </a:srgbClr>
                </a:gs>
                <a:gs pos="100000">
                  <a:srgbClr val="3533CD">
                    <a:alpha val="63000"/>
                  </a:srgbClr>
                </a:gs>
              </a:gsLst>
              <a:lin ang="0"/>
            </a:gradFill>
          </p:spPr>
        </p:sp>
        <p:sp>
          <p:nvSpPr>
            <p:cNvPr name="TextBox 5" id="5"/>
            <p:cNvSpPr txBox="true"/>
            <p:nvPr/>
          </p:nvSpPr>
          <p:spPr>
            <a:xfrm>
              <a:off x="0" y="-38100"/>
              <a:ext cx="4816593" cy="27809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222554" y="1028700"/>
            <a:ext cx="9842891" cy="9258300"/>
            <a:chOff x="0" y="0"/>
            <a:chExt cx="2592366" cy="2438400"/>
          </a:xfrm>
        </p:grpSpPr>
        <p:sp>
          <p:nvSpPr>
            <p:cNvPr name="Freeform 7" id="7"/>
            <p:cNvSpPr/>
            <p:nvPr/>
          </p:nvSpPr>
          <p:spPr>
            <a:xfrm flipH="false" flipV="false" rot="0">
              <a:off x="0" y="0"/>
              <a:ext cx="2592366" cy="2438400"/>
            </a:xfrm>
            <a:custGeom>
              <a:avLst/>
              <a:gdLst/>
              <a:ahLst/>
              <a:cxnLst/>
              <a:rect r="r" b="b" t="t" l="l"/>
              <a:pathLst>
                <a:path h="2438400" w="2592366">
                  <a:moveTo>
                    <a:pt x="0" y="0"/>
                  </a:moveTo>
                  <a:lnTo>
                    <a:pt x="2592366" y="0"/>
                  </a:lnTo>
                  <a:lnTo>
                    <a:pt x="2592366" y="2438400"/>
                  </a:lnTo>
                  <a:lnTo>
                    <a:pt x="0" y="243840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38100"/>
              <a:ext cx="2592366" cy="2476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086350" y="2011224"/>
            <a:ext cx="7892439" cy="1373890"/>
          </a:xfrm>
          <a:prstGeom prst="rect">
            <a:avLst/>
          </a:prstGeom>
        </p:spPr>
        <p:txBody>
          <a:bodyPr anchor="t" rtlCol="false" tIns="0" lIns="0" bIns="0" rIns="0">
            <a:spAutoFit/>
          </a:bodyPr>
          <a:lstStyle/>
          <a:p>
            <a:pPr algn="ctr" marL="0" indent="0" lvl="0">
              <a:lnSpc>
                <a:spcPts val="9222"/>
              </a:lnSpc>
            </a:pPr>
            <a:r>
              <a:rPr lang="en-US" sz="8700" spc="321">
                <a:solidFill>
                  <a:srgbClr val="FFFFFF"/>
                </a:solidFill>
                <a:latin typeface="Cheddar"/>
                <a:ea typeface="Cheddar"/>
                <a:cs typeface="Cheddar"/>
                <a:sym typeface="Cheddar"/>
              </a:rPr>
              <a:t>Prometheus</a:t>
            </a:r>
          </a:p>
        </p:txBody>
      </p:sp>
      <p:sp>
        <p:nvSpPr>
          <p:cNvPr name="TextBox 10" id="10"/>
          <p:cNvSpPr txBox="true"/>
          <p:nvPr/>
        </p:nvSpPr>
        <p:spPr>
          <a:xfrm rot="0">
            <a:off x="5086350" y="3797786"/>
            <a:ext cx="8115300" cy="5643880"/>
          </a:xfrm>
          <a:prstGeom prst="rect">
            <a:avLst/>
          </a:prstGeom>
        </p:spPr>
        <p:txBody>
          <a:bodyPr anchor="t" rtlCol="false" tIns="0" lIns="0" bIns="0" rIns="0">
            <a:spAutoFit/>
          </a:bodyPr>
          <a:lstStyle/>
          <a:p>
            <a:pPr algn="ctr">
              <a:lnSpc>
                <a:spcPts val="3710"/>
              </a:lnSpc>
            </a:pPr>
            <a:r>
              <a:rPr lang="en-US" sz="3500" spc="129">
                <a:solidFill>
                  <a:srgbClr val="FFFFFF"/>
                </a:solidFill>
                <a:latin typeface="Arimo"/>
                <a:ea typeface="Arimo"/>
                <a:cs typeface="Arimo"/>
                <a:sym typeface="Arimo"/>
              </a:rPr>
              <a:t>Est un outil open source de monitoring et d’alerte, conçu initialement par SoundCloud.</a:t>
            </a:r>
          </a:p>
          <a:p>
            <a:pPr algn="ctr">
              <a:lnSpc>
                <a:spcPts val="3710"/>
              </a:lnSpc>
            </a:pPr>
          </a:p>
          <a:p>
            <a:pPr algn="ctr">
              <a:lnSpc>
                <a:spcPts val="3710"/>
              </a:lnSpc>
            </a:pPr>
            <a:r>
              <a:rPr lang="en-US" sz="3500" spc="129">
                <a:solidFill>
                  <a:srgbClr val="FFFFFF"/>
                </a:solidFill>
                <a:latin typeface="Arimo"/>
                <a:ea typeface="Arimo"/>
                <a:cs typeface="Arimo"/>
                <a:sym typeface="Arimo"/>
              </a:rPr>
              <a:t>Il sert à collecter, stocker et interroger des métriques (données numériques dans le temps), par exemple :le taux d’utilisation CPU, le nombre de requêtes HTTP, la mémoire utilisée</a:t>
            </a:r>
          </a:p>
          <a:p>
            <a:pPr algn="ctr">
              <a:lnSpc>
                <a:spcPts val="3710"/>
              </a:lnSpc>
              <a:spcBef>
                <a:spcPct val="0"/>
              </a:spcBef>
            </a:pPr>
            <a:r>
              <a:rPr lang="en-US" sz="3500" spc="129">
                <a:solidFill>
                  <a:srgbClr val="FFFFFF"/>
                </a:solidFill>
                <a:latin typeface="Arimo"/>
                <a:ea typeface="Arimo"/>
                <a:cs typeface="Arimo"/>
                <a:sym typeface="Arimo"/>
              </a:rPr>
              <a:t>etc.</a:t>
            </a:r>
          </a:p>
          <a:p>
            <a:pPr algn="ctr">
              <a:lnSpc>
                <a:spcPts val="3710"/>
              </a:lnSpc>
              <a:spcBef>
                <a:spcPct val="0"/>
              </a:spcBef>
            </a:pPr>
          </a:p>
        </p:txBody>
      </p:sp>
      <p:sp>
        <p:nvSpPr>
          <p:cNvPr name="Freeform 11" id="11"/>
          <p:cNvSpPr/>
          <p:nvPr/>
        </p:nvSpPr>
        <p:spPr>
          <a:xfrm flipH="false" flipV="false" rot="0">
            <a:off x="0" y="9441666"/>
            <a:ext cx="3215366" cy="866048"/>
          </a:xfrm>
          <a:custGeom>
            <a:avLst/>
            <a:gdLst/>
            <a:ahLst/>
            <a:cxnLst/>
            <a:rect r="r" b="b" t="t" l="l"/>
            <a:pathLst>
              <a:path h="866048" w="3215366">
                <a:moveTo>
                  <a:pt x="0" y="0"/>
                </a:moveTo>
                <a:lnTo>
                  <a:pt x="3215366" y="0"/>
                </a:lnTo>
                <a:lnTo>
                  <a:pt x="3215366" y="866048"/>
                </a:lnTo>
                <a:lnTo>
                  <a:pt x="0" y="8660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036272" y="9700570"/>
            <a:ext cx="226752" cy="607144"/>
          </a:xfrm>
          <a:prstGeom prst="rect">
            <a:avLst/>
          </a:prstGeom>
        </p:spPr>
        <p:txBody>
          <a:bodyPr anchor="t" rtlCol="false" tIns="0" lIns="0" bIns="0" rIns="0">
            <a:spAutoFit/>
          </a:bodyPr>
          <a:lstStyle/>
          <a:p>
            <a:pPr algn="ctr" marL="0" indent="0" lvl="0">
              <a:lnSpc>
                <a:spcPts val="4034"/>
              </a:lnSpc>
            </a:pPr>
            <a:r>
              <a:rPr lang="en-US" sz="3806" spc="140">
                <a:solidFill>
                  <a:srgbClr val="FFFFFF"/>
                </a:solidFill>
                <a:latin typeface="Cheddar"/>
                <a:ea typeface="Cheddar"/>
                <a:cs typeface="Cheddar"/>
                <a:sym typeface="Cheddar"/>
              </a:rPr>
              <a:t>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76" r="-5882" b="-91176"/>
            </a:stretch>
          </a:blipFill>
        </p:spPr>
      </p:sp>
      <p:grpSp>
        <p:nvGrpSpPr>
          <p:cNvPr name="Group 3" id="3"/>
          <p:cNvGrpSpPr/>
          <p:nvPr/>
        </p:nvGrpSpPr>
        <p:grpSpPr>
          <a:xfrm rot="0">
            <a:off x="0" y="0"/>
            <a:ext cx="18288000" cy="10414136"/>
            <a:chOff x="0" y="0"/>
            <a:chExt cx="4816593" cy="2742818"/>
          </a:xfrm>
        </p:grpSpPr>
        <p:sp>
          <p:nvSpPr>
            <p:cNvPr name="Freeform 4" id="4"/>
            <p:cNvSpPr/>
            <p:nvPr/>
          </p:nvSpPr>
          <p:spPr>
            <a:xfrm flipH="false" flipV="false" rot="0">
              <a:off x="0" y="0"/>
              <a:ext cx="4816592" cy="2742818"/>
            </a:xfrm>
            <a:custGeom>
              <a:avLst/>
              <a:gdLst/>
              <a:ahLst/>
              <a:cxnLst/>
              <a:rect r="r" b="b" t="t" l="l"/>
              <a:pathLst>
                <a:path h="2742818" w="4816592">
                  <a:moveTo>
                    <a:pt x="0" y="0"/>
                  </a:moveTo>
                  <a:lnTo>
                    <a:pt x="4816592" y="0"/>
                  </a:lnTo>
                  <a:lnTo>
                    <a:pt x="4816592" y="2742818"/>
                  </a:lnTo>
                  <a:lnTo>
                    <a:pt x="0" y="2742818"/>
                  </a:lnTo>
                  <a:close/>
                </a:path>
              </a:pathLst>
            </a:custGeom>
            <a:gradFill rotWithShape="true">
              <a:gsLst>
                <a:gs pos="0">
                  <a:srgbClr val="000000">
                    <a:alpha val="63000"/>
                  </a:srgbClr>
                </a:gs>
                <a:gs pos="100000">
                  <a:srgbClr val="3533CD">
                    <a:alpha val="63000"/>
                  </a:srgbClr>
                </a:gs>
              </a:gsLst>
              <a:lin ang="0"/>
            </a:gradFill>
          </p:spPr>
        </p:sp>
        <p:sp>
          <p:nvSpPr>
            <p:cNvPr name="TextBox 5" id="5"/>
            <p:cNvSpPr txBox="true"/>
            <p:nvPr/>
          </p:nvSpPr>
          <p:spPr>
            <a:xfrm>
              <a:off x="0" y="-38100"/>
              <a:ext cx="4816593" cy="27809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222554" y="1028700"/>
            <a:ext cx="9842891" cy="9258300"/>
            <a:chOff x="0" y="0"/>
            <a:chExt cx="2592366" cy="2438400"/>
          </a:xfrm>
        </p:grpSpPr>
        <p:sp>
          <p:nvSpPr>
            <p:cNvPr name="Freeform 7" id="7"/>
            <p:cNvSpPr/>
            <p:nvPr/>
          </p:nvSpPr>
          <p:spPr>
            <a:xfrm flipH="false" flipV="false" rot="0">
              <a:off x="0" y="0"/>
              <a:ext cx="2592366" cy="2438400"/>
            </a:xfrm>
            <a:custGeom>
              <a:avLst/>
              <a:gdLst/>
              <a:ahLst/>
              <a:cxnLst/>
              <a:rect r="r" b="b" t="t" l="l"/>
              <a:pathLst>
                <a:path h="2438400" w="2592366">
                  <a:moveTo>
                    <a:pt x="0" y="0"/>
                  </a:moveTo>
                  <a:lnTo>
                    <a:pt x="2592366" y="0"/>
                  </a:lnTo>
                  <a:lnTo>
                    <a:pt x="2592366" y="2438400"/>
                  </a:lnTo>
                  <a:lnTo>
                    <a:pt x="0" y="243840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38100"/>
              <a:ext cx="2592366" cy="2476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086350" y="2011224"/>
            <a:ext cx="7892439" cy="1373890"/>
          </a:xfrm>
          <a:prstGeom prst="rect">
            <a:avLst/>
          </a:prstGeom>
        </p:spPr>
        <p:txBody>
          <a:bodyPr anchor="t" rtlCol="false" tIns="0" lIns="0" bIns="0" rIns="0">
            <a:spAutoFit/>
          </a:bodyPr>
          <a:lstStyle/>
          <a:p>
            <a:pPr algn="ctr" marL="0" indent="0" lvl="0">
              <a:lnSpc>
                <a:spcPts val="9222"/>
              </a:lnSpc>
            </a:pPr>
            <a:r>
              <a:rPr lang="en-US" sz="8700" spc="321">
                <a:solidFill>
                  <a:srgbClr val="FFFFFF"/>
                </a:solidFill>
                <a:latin typeface="Cheddar"/>
                <a:ea typeface="Cheddar"/>
                <a:cs typeface="Cheddar"/>
                <a:sym typeface="Cheddar"/>
              </a:rPr>
              <a:t>Prometheus</a:t>
            </a:r>
          </a:p>
        </p:txBody>
      </p:sp>
      <p:sp>
        <p:nvSpPr>
          <p:cNvPr name="TextBox 10" id="10"/>
          <p:cNvSpPr txBox="true"/>
          <p:nvPr/>
        </p:nvSpPr>
        <p:spPr>
          <a:xfrm rot="0">
            <a:off x="5086350" y="3797786"/>
            <a:ext cx="8115300" cy="4710430"/>
          </a:xfrm>
          <a:prstGeom prst="rect">
            <a:avLst/>
          </a:prstGeom>
        </p:spPr>
        <p:txBody>
          <a:bodyPr anchor="t" rtlCol="false" tIns="0" lIns="0" bIns="0" rIns="0">
            <a:spAutoFit/>
          </a:bodyPr>
          <a:lstStyle/>
          <a:p>
            <a:pPr algn="ctr">
              <a:lnSpc>
                <a:spcPts val="3710"/>
              </a:lnSpc>
            </a:pPr>
            <a:r>
              <a:rPr lang="en-US" sz="3500" spc="129">
                <a:solidFill>
                  <a:srgbClr val="FFFFFF"/>
                </a:solidFill>
                <a:latin typeface="Arimo"/>
                <a:ea typeface="Arimo"/>
                <a:cs typeface="Arimo"/>
                <a:sym typeface="Arimo"/>
              </a:rPr>
              <a:t>Il fonctionne en mode pull : c’est Prometheus qui interroge régulièrement vos services/applications pour collecter les données (au format metrics).</a:t>
            </a:r>
          </a:p>
          <a:p>
            <a:pPr algn="ctr">
              <a:lnSpc>
                <a:spcPts val="3710"/>
              </a:lnSpc>
            </a:pPr>
          </a:p>
          <a:p>
            <a:pPr algn="ctr">
              <a:lnSpc>
                <a:spcPts val="3710"/>
              </a:lnSpc>
              <a:spcBef>
                <a:spcPct val="0"/>
              </a:spcBef>
            </a:pPr>
            <a:r>
              <a:rPr lang="en-US" sz="3500" spc="129">
                <a:solidFill>
                  <a:srgbClr val="FFFFFF"/>
                </a:solidFill>
                <a:latin typeface="Arimo"/>
                <a:ea typeface="Arimo"/>
                <a:cs typeface="Arimo"/>
                <a:sym typeface="Arimo"/>
              </a:rPr>
              <a:t>Il intègre aussi un moteur de règles d’alerte (Alertmanager) pour déclencher des notifications quand certaines conditions sont dépassées.</a:t>
            </a:r>
          </a:p>
        </p:txBody>
      </p:sp>
      <p:sp>
        <p:nvSpPr>
          <p:cNvPr name="Freeform 11" id="11"/>
          <p:cNvSpPr/>
          <p:nvPr/>
        </p:nvSpPr>
        <p:spPr>
          <a:xfrm flipH="false" flipV="false" rot="0">
            <a:off x="0" y="9420952"/>
            <a:ext cx="3215366" cy="866048"/>
          </a:xfrm>
          <a:custGeom>
            <a:avLst/>
            <a:gdLst/>
            <a:ahLst/>
            <a:cxnLst/>
            <a:rect r="r" b="b" t="t" l="l"/>
            <a:pathLst>
              <a:path h="866048" w="3215366">
                <a:moveTo>
                  <a:pt x="0" y="0"/>
                </a:moveTo>
                <a:lnTo>
                  <a:pt x="3215366" y="0"/>
                </a:lnTo>
                <a:lnTo>
                  <a:pt x="3215366" y="866048"/>
                </a:lnTo>
                <a:lnTo>
                  <a:pt x="0" y="8660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217856" y="9679856"/>
            <a:ext cx="213293" cy="607144"/>
          </a:xfrm>
          <a:prstGeom prst="rect">
            <a:avLst/>
          </a:prstGeom>
        </p:spPr>
        <p:txBody>
          <a:bodyPr anchor="t" rtlCol="false" tIns="0" lIns="0" bIns="0" rIns="0">
            <a:spAutoFit/>
          </a:bodyPr>
          <a:lstStyle/>
          <a:p>
            <a:pPr algn="ctr" marL="0" indent="0" lvl="0">
              <a:lnSpc>
                <a:spcPts val="4034"/>
              </a:lnSpc>
            </a:pPr>
            <a:r>
              <a:rPr lang="en-US" sz="3806" spc="140">
                <a:solidFill>
                  <a:srgbClr val="FFFFFF"/>
                </a:solidFill>
                <a:latin typeface="Cheddar"/>
                <a:ea typeface="Cheddar"/>
                <a:cs typeface="Cheddar"/>
                <a:sym typeface="Cheddar"/>
              </a:rPr>
              <a:t>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76" r="-5882" b="-91176"/>
            </a:stretch>
          </a:blipFill>
        </p:spPr>
      </p:sp>
      <p:grpSp>
        <p:nvGrpSpPr>
          <p:cNvPr name="Group 3" id="3"/>
          <p:cNvGrpSpPr/>
          <p:nvPr/>
        </p:nvGrpSpPr>
        <p:grpSpPr>
          <a:xfrm rot="0">
            <a:off x="0" y="0"/>
            <a:ext cx="18288000" cy="10414136"/>
            <a:chOff x="0" y="0"/>
            <a:chExt cx="4816593" cy="2742818"/>
          </a:xfrm>
        </p:grpSpPr>
        <p:sp>
          <p:nvSpPr>
            <p:cNvPr name="Freeform 4" id="4"/>
            <p:cNvSpPr/>
            <p:nvPr/>
          </p:nvSpPr>
          <p:spPr>
            <a:xfrm flipH="false" flipV="false" rot="0">
              <a:off x="0" y="0"/>
              <a:ext cx="4816592" cy="2742818"/>
            </a:xfrm>
            <a:custGeom>
              <a:avLst/>
              <a:gdLst/>
              <a:ahLst/>
              <a:cxnLst/>
              <a:rect r="r" b="b" t="t" l="l"/>
              <a:pathLst>
                <a:path h="2742818" w="4816592">
                  <a:moveTo>
                    <a:pt x="0" y="0"/>
                  </a:moveTo>
                  <a:lnTo>
                    <a:pt x="4816592" y="0"/>
                  </a:lnTo>
                  <a:lnTo>
                    <a:pt x="4816592" y="2742818"/>
                  </a:lnTo>
                  <a:lnTo>
                    <a:pt x="0" y="2742818"/>
                  </a:lnTo>
                  <a:close/>
                </a:path>
              </a:pathLst>
            </a:custGeom>
            <a:gradFill rotWithShape="true">
              <a:gsLst>
                <a:gs pos="0">
                  <a:srgbClr val="000000">
                    <a:alpha val="63000"/>
                  </a:srgbClr>
                </a:gs>
                <a:gs pos="100000">
                  <a:srgbClr val="3533CD">
                    <a:alpha val="63000"/>
                  </a:srgbClr>
                </a:gs>
              </a:gsLst>
              <a:lin ang="0"/>
            </a:gradFill>
          </p:spPr>
        </p:sp>
        <p:sp>
          <p:nvSpPr>
            <p:cNvPr name="TextBox 5" id="5"/>
            <p:cNvSpPr txBox="true"/>
            <p:nvPr/>
          </p:nvSpPr>
          <p:spPr>
            <a:xfrm>
              <a:off x="0" y="-38100"/>
              <a:ext cx="4816593" cy="278091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222554" y="1028700"/>
            <a:ext cx="9842891" cy="9258300"/>
            <a:chOff x="0" y="0"/>
            <a:chExt cx="2592366" cy="2438400"/>
          </a:xfrm>
        </p:grpSpPr>
        <p:sp>
          <p:nvSpPr>
            <p:cNvPr name="Freeform 7" id="7"/>
            <p:cNvSpPr/>
            <p:nvPr/>
          </p:nvSpPr>
          <p:spPr>
            <a:xfrm flipH="false" flipV="false" rot="0">
              <a:off x="0" y="0"/>
              <a:ext cx="2592366" cy="2438400"/>
            </a:xfrm>
            <a:custGeom>
              <a:avLst/>
              <a:gdLst/>
              <a:ahLst/>
              <a:cxnLst/>
              <a:rect r="r" b="b" t="t" l="l"/>
              <a:pathLst>
                <a:path h="2438400" w="2592366">
                  <a:moveTo>
                    <a:pt x="0" y="0"/>
                  </a:moveTo>
                  <a:lnTo>
                    <a:pt x="2592366" y="0"/>
                  </a:lnTo>
                  <a:lnTo>
                    <a:pt x="2592366" y="2438400"/>
                  </a:lnTo>
                  <a:lnTo>
                    <a:pt x="0" y="2438400"/>
                  </a:lnTo>
                  <a:close/>
                </a:path>
              </a:pathLst>
            </a:custGeom>
            <a:gradFill rotWithShape="true">
              <a:gsLst>
                <a:gs pos="0">
                  <a:srgbClr val="000000">
                    <a:alpha val="100000"/>
                  </a:srgbClr>
                </a:gs>
                <a:gs pos="100000">
                  <a:srgbClr val="3533CD">
                    <a:alpha val="100000"/>
                  </a:srgbClr>
                </a:gs>
              </a:gsLst>
              <a:lin ang="0"/>
            </a:gradFill>
          </p:spPr>
        </p:sp>
        <p:sp>
          <p:nvSpPr>
            <p:cNvPr name="TextBox 8" id="8"/>
            <p:cNvSpPr txBox="true"/>
            <p:nvPr/>
          </p:nvSpPr>
          <p:spPr>
            <a:xfrm>
              <a:off x="0" y="-38100"/>
              <a:ext cx="2592366" cy="2476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086350" y="2011224"/>
            <a:ext cx="7892439" cy="1373890"/>
          </a:xfrm>
          <a:prstGeom prst="rect">
            <a:avLst/>
          </a:prstGeom>
        </p:spPr>
        <p:txBody>
          <a:bodyPr anchor="t" rtlCol="false" tIns="0" lIns="0" bIns="0" rIns="0">
            <a:spAutoFit/>
          </a:bodyPr>
          <a:lstStyle/>
          <a:p>
            <a:pPr algn="ctr" marL="0" indent="0" lvl="0">
              <a:lnSpc>
                <a:spcPts val="9222"/>
              </a:lnSpc>
            </a:pPr>
            <a:r>
              <a:rPr lang="en-US" sz="8700" spc="321">
                <a:solidFill>
                  <a:srgbClr val="FFFFFF"/>
                </a:solidFill>
                <a:latin typeface="Cheddar"/>
                <a:ea typeface="Cheddar"/>
                <a:cs typeface="Cheddar"/>
                <a:sym typeface="Cheddar"/>
              </a:rPr>
              <a:t>Prometheus</a:t>
            </a:r>
          </a:p>
        </p:txBody>
      </p:sp>
      <p:sp>
        <p:nvSpPr>
          <p:cNvPr name="TextBox 10" id="10"/>
          <p:cNvSpPr txBox="true"/>
          <p:nvPr/>
        </p:nvSpPr>
        <p:spPr>
          <a:xfrm rot="0">
            <a:off x="5086350" y="3983157"/>
            <a:ext cx="8115300" cy="2843530"/>
          </a:xfrm>
          <a:prstGeom prst="rect">
            <a:avLst/>
          </a:prstGeom>
        </p:spPr>
        <p:txBody>
          <a:bodyPr anchor="t" rtlCol="false" tIns="0" lIns="0" bIns="0" rIns="0">
            <a:spAutoFit/>
          </a:bodyPr>
          <a:lstStyle/>
          <a:p>
            <a:pPr algn="ctr">
              <a:lnSpc>
                <a:spcPts val="3710"/>
              </a:lnSpc>
            </a:pPr>
            <a:r>
              <a:rPr lang="en-US" sz="3500" spc="129">
                <a:solidFill>
                  <a:srgbClr val="FFFFFF"/>
                </a:solidFill>
                <a:latin typeface="Arimo"/>
                <a:ea typeface="Arimo"/>
                <a:cs typeface="Arimo"/>
                <a:sym typeface="Arimo"/>
              </a:rPr>
              <a:t>Peut devenir complexe à gérer sur de gros volumes (il faut gérer le stockage à long terme)</a:t>
            </a:r>
          </a:p>
          <a:p>
            <a:pPr algn="ctr">
              <a:lnSpc>
                <a:spcPts val="3710"/>
              </a:lnSpc>
              <a:spcBef>
                <a:spcPct val="0"/>
              </a:spcBef>
            </a:pPr>
            <a:r>
              <a:rPr lang="en-US" sz="3500" spc="129">
                <a:solidFill>
                  <a:srgbClr val="FFFFFF"/>
                </a:solidFill>
                <a:latin typeface="Arimo"/>
                <a:ea typeface="Arimo"/>
                <a:cs typeface="Arimo"/>
                <a:sym typeface="Arimo"/>
              </a:rPr>
              <a:t>Pas toujours adapté pour des logs (il est fait pour des métriques, pas pour des traces ou des logs bruts)</a:t>
            </a:r>
          </a:p>
        </p:txBody>
      </p:sp>
      <p:sp>
        <p:nvSpPr>
          <p:cNvPr name="TextBox 11" id="11"/>
          <p:cNvSpPr txBox="true"/>
          <p:nvPr/>
        </p:nvSpPr>
        <p:spPr>
          <a:xfrm rot="0">
            <a:off x="7297350" y="3354850"/>
            <a:ext cx="3470440" cy="610945"/>
          </a:xfrm>
          <a:prstGeom prst="rect">
            <a:avLst/>
          </a:prstGeom>
        </p:spPr>
        <p:txBody>
          <a:bodyPr anchor="t" rtlCol="false" tIns="0" lIns="0" bIns="0" rIns="0">
            <a:spAutoFit/>
          </a:bodyPr>
          <a:lstStyle/>
          <a:p>
            <a:pPr algn="ctr" marL="0" indent="0" lvl="0">
              <a:lnSpc>
                <a:spcPts val="4055"/>
              </a:lnSpc>
            </a:pPr>
            <a:r>
              <a:rPr lang="en-US" sz="3825" spc="141">
                <a:solidFill>
                  <a:srgbClr val="FFFFFF"/>
                </a:solidFill>
                <a:latin typeface="Cheddar"/>
                <a:ea typeface="Cheddar"/>
                <a:cs typeface="Cheddar"/>
                <a:sym typeface="Cheddar"/>
              </a:rPr>
              <a:t>INCONVÉNIENTS</a:t>
            </a:r>
          </a:p>
        </p:txBody>
      </p:sp>
      <p:sp>
        <p:nvSpPr>
          <p:cNvPr name="TextBox 12" id="12"/>
          <p:cNvSpPr txBox="true"/>
          <p:nvPr/>
        </p:nvSpPr>
        <p:spPr>
          <a:xfrm rot="0">
            <a:off x="7297350" y="7058444"/>
            <a:ext cx="3470440" cy="610945"/>
          </a:xfrm>
          <a:prstGeom prst="rect">
            <a:avLst/>
          </a:prstGeom>
        </p:spPr>
        <p:txBody>
          <a:bodyPr anchor="t" rtlCol="false" tIns="0" lIns="0" bIns="0" rIns="0">
            <a:spAutoFit/>
          </a:bodyPr>
          <a:lstStyle/>
          <a:p>
            <a:pPr algn="ctr" marL="0" indent="0" lvl="0">
              <a:lnSpc>
                <a:spcPts val="4055"/>
              </a:lnSpc>
            </a:pPr>
            <a:r>
              <a:rPr lang="en-US" sz="3825" spc="141">
                <a:solidFill>
                  <a:srgbClr val="FFFFFF"/>
                </a:solidFill>
                <a:latin typeface="Cheddar"/>
                <a:ea typeface="Cheddar"/>
                <a:cs typeface="Cheddar"/>
                <a:sym typeface="Cheddar"/>
              </a:rPr>
              <a:t>AVANTAGES</a:t>
            </a:r>
          </a:p>
        </p:txBody>
      </p:sp>
      <p:sp>
        <p:nvSpPr>
          <p:cNvPr name="TextBox 13" id="13"/>
          <p:cNvSpPr txBox="true"/>
          <p:nvPr/>
        </p:nvSpPr>
        <p:spPr>
          <a:xfrm rot="0">
            <a:off x="5086350" y="7686751"/>
            <a:ext cx="8115300" cy="2376805"/>
          </a:xfrm>
          <a:prstGeom prst="rect">
            <a:avLst/>
          </a:prstGeom>
        </p:spPr>
        <p:txBody>
          <a:bodyPr anchor="t" rtlCol="false" tIns="0" lIns="0" bIns="0" rIns="0">
            <a:spAutoFit/>
          </a:bodyPr>
          <a:lstStyle/>
          <a:p>
            <a:pPr algn="ctr">
              <a:lnSpc>
                <a:spcPts val="3710"/>
              </a:lnSpc>
              <a:spcBef>
                <a:spcPct val="0"/>
              </a:spcBef>
            </a:pPr>
            <a:r>
              <a:rPr lang="en-US" sz="3500" spc="129">
                <a:solidFill>
                  <a:srgbClr val="FFFFFF"/>
                </a:solidFill>
                <a:latin typeface="Arimo"/>
                <a:ea typeface="Arimo"/>
                <a:cs typeface="Arimo"/>
                <a:sym typeface="Arimo"/>
              </a:rPr>
              <a:t>Facile à déployer et configurer Performant même à grande échelle Format standard d’export de métriques (Prometheus exposition format) Alerting intégré</a:t>
            </a:r>
          </a:p>
        </p:txBody>
      </p:sp>
      <p:sp>
        <p:nvSpPr>
          <p:cNvPr name="Freeform 14" id="14"/>
          <p:cNvSpPr/>
          <p:nvPr/>
        </p:nvSpPr>
        <p:spPr>
          <a:xfrm flipH="false" flipV="false" rot="0">
            <a:off x="0" y="9457181"/>
            <a:ext cx="3215366" cy="866048"/>
          </a:xfrm>
          <a:custGeom>
            <a:avLst/>
            <a:gdLst/>
            <a:ahLst/>
            <a:cxnLst/>
            <a:rect r="r" b="b" t="t" l="l"/>
            <a:pathLst>
              <a:path h="866048" w="3215366">
                <a:moveTo>
                  <a:pt x="0" y="0"/>
                </a:moveTo>
                <a:lnTo>
                  <a:pt x="3215366" y="0"/>
                </a:lnTo>
                <a:lnTo>
                  <a:pt x="3215366" y="866049"/>
                </a:lnTo>
                <a:lnTo>
                  <a:pt x="0" y="866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257980" y="9716086"/>
            <a:ext cx="213293" cy="607144"/>
          </a:xfrm>
          <a:prstGeom prst="rect">
            <a:avLst/>
          </a:prstGeom>
        </p:spPr>
        <p:txBody>
          <a:bodyPr anchor="t" rtlCol="false" tIns="0" lIns="0" bIns="0" rIns="0">
            <a:spAutoFit/>
          </a:bodyPr>
          <a:lstStyle/>
          <a:p>
            <a:pPr algn="ctr" marL="0" indent="0" lvl="0">
              <a:lnSpc>
                <a:spcPts val="4034"/>
              </a:lnSpc>
            </a:pPr>
            <a:r>
              <a:rPr lang="en-US" sz="3806" spc="140">
                <a:solidFill>
                  <a:srgbClr val="FFFFFF"/>
                </a:solidFill>
                <a:latin typeface="Cheddar"/>
                <a:ea typeface="Cheddar"/>
                <a:cs typeface="Cheddar"/>
                <a:sym typeface="Cheddar"/>
              </a:rPr>
              <a:t>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0052"/>
        </a:solidFill>
      </p:bgPr>
    </p:bg>
    <p:spTree>
      <p:nvGrpSpPr>
        <p:cNvPr id="1" name=""/>
        <p:cNvGrpSpPr/>
        <p:nvPr/>
      </p:nvGrpSpPr>
      <p:grpSpPr>
        <a:xfrm>
          <a:off x="0" y="0"/>
          <a:ext cx="0" cy="0"/>
          <a:chOff x="0" y="0"/>
          <a:chExt cx="0" cy="0"/>
        </a:xfrm>
      </p:grpSpPr>
      <p:sp>
        <p:nvSpPr>
          <p:cNvPr name="Freeform 2" id="2"/>
          <p:cNvSpPr/>
          <p:nvPr/>
        </p:nvSpPr>
        <p:spPr>
          <a:xfrm flipH="false" flipV="false" rot="0">
            <a:off x="0" y="-3768939"/>
            <a:ext cx="18288000" cy="8229600"/>
          </a:xfrm>
          <a:custGeom>
            <a:avLst/>
            <a:gdLst/>
            <a:ahLst/>
            <a:cxnLst/>
            <a:rect r="r" b="b" t="t" l="l"/>
            <a:pathLst>
              <a:path h="8229600" w="18288000">
                <a:moveTo>
                  <a:pt x="0" y="0"/>
                </a:moveTo>
                <a:lnTo>
                  <a:pt x="18288000" y="0"/>
                </a:lnTo>
                <a:lnTo>
                  <a:pt x="18288000" y="8229600"/>
                </a:lnTo>
                <a:lnTo>
                  <a:pt x="0" y="8229600"/>
                </a:lnTo>
                <a:lnTo>
                  <a:pt x="0" y="0"/>
                </a:lnTo>
                <a:close/>
              </a:path>
            </a:pathLst>
          </a:custGeom>
          <a:blipFill>
            <a:blip r:embed="rId2"/>
            <a:stretch>
              <a:fillRect l="0" t="0" r="0" b="-25000"/>
            </a:stretch>
          </a:blipFill>
        </p:spPr>
      </p:sp>
      <p:sp>
        <p:nvSpPr>
          <p:cNvPr name="TextBox 3" id="3"/>
          <p:cNvSpPr txBox="true"/>
          <p:nvPr/>
        </p:nvSpPr>
        <p:spPr>
          <a:xfrm rot="0">
            <a:off x="1028700" y="4998994"/>
            <a:ext cx="3570569" cy="1277493"/>
          </a:xfrm>
          <a:prstGeom prst="rect">
            <a:avLst/>
          </a:prstGeom>
        </p:spPr>
        <p:txBody>
          <a:bodyPr anchor="t" rtlCol="false" tIns="0" lIns="0" bIns="0" rIns="0">
            <a:spAutoFit/>
          </a:bodyPr>
          <a:lstStyle/>
          <a:p>
            <a:pPr algn="l" marL="0" indent="0" lvl="0">
              <a:lnSpc>
                <a:spcPts val="8586"/>
              </a:lnSpc>
            </a:pPr>
            <a:r>
              <a:rPr lang="en-US" sz="8100" spc="299">
                <a:solidFill>
                  <a:srgbClr val="FFFFFF"/>
                </a:solidFill>
                <a:latin typeface="Cheddar"/>
                <a:ea typeface="Cheddar"/>
                <a:cs typeface="Cheddar"/>
                <a:sym typeface="Cheddar"/>
              </a:rPr>
              <a:t>Grafana</a:t>
            </a:r>
          </a:p>
        </p:txBody>
      </p:sp>
      <p:sp>
        <p:nvSpPr>
          <p:cNvPr name="TextBox 4" id="4"/>
          <p:cNvSpPr txBox="true"/>
          <p:nvPr/>
        </p:nvSpPr>
        <p:spPr>
          <a:xfrm rot="0">
            <a:off x="1028700" y="6295537"/>
            <a:ext cx="16230600" cy="3310255"/>
          </a:xfrm>
          <a:prstGeom prst="rect">
            <a:avLst/>
          </a:prstGeom>
        </p:spPr>
        <p:txBody>
          <a:bodyPr anchor="t" rtlCol="false" tIns="0" lIns="0" bIns="0" rIns="0">
            <a:spAutoFit/>
          </a:bodyPr>
          <a:lstStyle/>
          <a:p>
            <a:pPr algn="l">
              <a:lnSpc>
                <a:spcPts val="3710"/>
              </a:lnSpc>
            </a:pPr>
            <a:r>
              <a:rPr lang="en-US" sz="3500" spc="129">
                <a:solidFill>
                  <a:srgbClr val="FFFFFF"/>
                </a:solidFill>
                <a:latin typeface="Arimo"/>
                <a:ea typeface="Arimo"/>
                <a:cs typeface="Arimo"/>
                <a:sym typeface="Arimo"/>
              </a:rPr>
              <a:t>Grafana est une plateforme de visualisation et de tableaux de bord.</a:t>
            </a:r>
          </a:p>
          <a:p>
            <a:pPr algn="l">
              <a:lnSpc>
                <a:spcPts val="3710"/>
              </a:lnSpc>
            </a:pPr>
            <a:r>
              <a:rPr lang="en-US" sz="3500" spc="129">
                <a:solidFill>
                  <a:srgbClr val="FFFFFF"/>
                </a:solidFill>
                <a:latin typeface="Arimo"/>
                <a:ea typeface="Arimo"/>
                <a:cs typeface="Arimo"/>
                <a:sym typeface="Arimo"/>
              </a:rPr>
              <a:t>Il ne collecte pas lui-même les données, mais il se connecte à des sources de données comme Prometheus, InfluxDB, ElasticSearch, MySQL, etc.</a:t>
            </a:r>
          </a:p>
          <a:p>
            <a:pPr algn="l">
              <a:lnSpc>
                <a:spcPts val="3710"/>
              </a:lnSpc>
            </a:pPr>
          </a:p>
          <a:p>
            <a:pPr algn="l">
              <a:lnSpc>
                <a:spcPts val="3710"/>
              </a:lnSpc>
              <a:spcBef>
                <a:spcPct val="0"/>
              </a:spcBef>
            </a:pPr>
            <a:r>
              <a:rPr lang="en-US" sz="3500" spc="129">
                <a:solidFill>
                  <a:srgbClr val="FFFFFF"/>
                </a:solidFill>
                <a:latin typeface="Arimo"/>
                <a:ea typeface="Arimo"/>
                <a:cs typeface="Arimo"/>
                <a:sym typeface="Arimo"/>
              </a:rPr>
              <a:t>Il sert à créer des dashboards graphiques pour visualiser facilement vos métriques en temps réel ou historiques.</a:t>
            </a:r>
          </a:p>
          <a:p>
            <a:pPr algn="l">
              <a:lnSpc>
                <a:spcPts val="3710"/>
              </a:lnSpc>
              <a:spcBef>
                <a:spcPct val="0"/>
              </a:spcBef>
            </a:pPr>
          </a:p>
        </p:txBody>
      </p:sp>
      <p:sp>
        <p:nvSpPr>
          <p:cNvPr name="Freeform 5" id="5"/>
          <p:cNvSpPr/>
          <p:nvPr/>
        </p:nvSpPr>
        <p:spPr>
          <a:xfrm flipH="false" flipV="false" rot="0">
            <a:off x="0" y="9462052"/>
            <a:ext cx="3215366" cy="866048"/>
          </a:xfrm>
          <a:custGeom>
            <a:avLst/>
            <a:gdLst/>
            <a:ahLst/>
            <a:cxnLst/>
            <a:rect r="r" b="b" t="t" l="l"/>
            <a:pathLst>
              <a:path h="866048" w="3215366">
                <a:moveTo>
                  <a:pt x="0" y="0"/>
                </a:moveTo>
                <a:lnTo>
                  <a:pt x="3215366" y="0"/>
                </a:lnTo>
                <a:lnTo>
                  <a:pt x="3215366" y="866049"/>
                </a:lnTo>
                <a:lnTo>
                  <a:pt x="0" y="866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4152" y="9720957"/>
            <a:ext cx="222390" cy="607144"/>
          </a:xfrm>
          <a:prstGeom prst="rect">
            <a:avLst/>
          </a:prstGeom>
        </p:spPr>
        <p:txBody>
          <a:bodyPr anchor="t" rtlCol="false" tIns="0" lIns="0" bIns="0" rIns="0">
            <a:spAutoFit/>
          </a:bodyPr>
          <a:lstStyle/>
          <a:p>
            <a:pPr algn="ctr" marL="0" indent="0" lvl="0">
              <a:lnSpc>
                <a:spcPts val="4034"/>
              </a:lnSpc>
            </a:pPr>
            <a:r>
              <a:rPr lang="en-US" sz="3806" spc="140">
                <a:solidFill>
                  <a:srgbClr val="FFFFFF"/>
                </a:solidFill>
                <a:latin typeface="Cheddar"/>
                <a:ea typeface="Cheddar"/>
                <a:cs typeface="Cheddar"/>
                <a:sym typeface="Cheddar"/>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DAGsZerBMN4</dc:identifier>
  <dcterms:modified xsi:type="dcterms:W3CDTF">2011-08-01T06:04:30Z</dcterms:modified>
  <cp:revision>1</cp:revision>
  <dc:title>Bleu Foncé Technologie Moderne Entreprise Informatique Présentation</dc:title>
</cp:coreProperties>
</file>